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31" r:id="rId2"/>
    <p:sldMasterId id="2147483935" r:id="rId3"/>
    <p:sldMasterId id="2147483941" r:id="rId4"/>
  </p:sldMasterIdLst>
  <p:notesMasterIdLst>
    <p:notesMasterId r:id="rId60"/>
  </p:notesMasterIdLst>
  <p:handoutMasterIdLst>
    <p:handoutMasterId r:id="rId61"/>
  </p:handoutMasterIdLst>
  <p:sldIdLst>
    <p:sldId id="411" r:id="rId5"/>
    <p:sldId id="640" r:id="rId6"/>
    <p:sldId id="641" r:id="rId7"/>
    <p:sldId id="642" r:id="rId8"/>
    <p:sldId id="643" r:id="rId9"/>
    <p:sldId id="717" r:id="rId10"/>
    <p:sldId id="644" r:id="rId11"/>
    <p:sldId id="647" r:id="rId12"/>
    <p:sldId id="645" r:id="rId13"/>
    <p:sldId id="712" r:id="rId14"/>
    <p:sldId id="742" r:id="rId15"/>
    <p:sldId id="685" r:id="rId16"/>
    <p:sldId id="718" r:id="rId17"/>
    <p:sldId id="719" r:id="rId18"/>
    <p:sldId id="729" r:id="rId19"/>
    <p:sldId id="749" r:id="rId20"/>
    <p:sldId id="748" r:id="rId21"/>
    <p:sldId id="750" r:id="rId22"/>
    <p:sldId id="744" r:id="rId23"/>
    <p:sldId id="745" r:id="rId24"/>
    <p:sldId id="747" r:id="rId25"/>
    <p:sldId id="743" r:id="rId26"/>
    <p:sldId id="720" r:id="rId27"/>
    <p:sldId id="730" r:id="rId28"/>
    <p:sldId id="731" r:id="rId29"/>
    <p:sldId id="732" r:id="rId30"/>
    <p:sldId id="733" r:id="rId31"/>
    <p:sldId id="721" r:id="rId32"/>
    <p:sldId id="722" r:id="rId33"/>
    <p:sldId id="723" r:id="rId34"/>
    <p:sldId id="724" r:id="rId35"/>
    <p:sldId id="725" r:id="rId36"/>
    <p:sldId id="726" r:id="rId37"/>
    <p:sldId id="699" r:id="rId38"/>
    <p:sldId id="700" r:id="rId39"/>
    <p:sldId id="701" r:id="rId40"/>
    <p:sldId id="734" r:id="rId41"/>
    <p:sldId id="735" r:id="rId42"/>
    <p:sldId id="736" r:id="rId43"/>
    <p:sldId id="746" r:id="rId44"/>
    <p:sldId id="708" r:id="rId45"/>
    <p:sldId id="738" r:id="rId46"/>
    <p:sldId id="739" r:id="rId47"/>
    <p:sldId id="740" r:id="rId48"/>
    <p:sldId id="741" r:id="rId49"/>
    <p:sldId id="557" r:id="rId50"/>
    <p:sldId id="751" r:id="rId51"/>
    <p:sldId id="716" r:id="rId52"/>
    <p:sldId id="752" r:id="rId53"/>
    <p:sldId id="753" r:id="rId54"/>
    <p:sldId id="754" r:id="rId55"/>
    <p:sldId id="755" r:id="rId56"/>
    <p:sldId id="714" r:id="rId57"/>
    <p:sldId id="715" r:id="rId58"/>
    <p:sldId id="684" r:id="rId5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15" autoAdjust="0"/>
    <p:restoredTop sz="86421" autoAdjust="0"/>
  </p:normalViewPr>
  <p:slideViewPr>
    <p:cSldViewPr>
      <p:cViewPr varScale="1">
        <p:scale>
          <a:sx n="127" d="100"/>
          <a:sy n="127" d="100"/>
        </p:scale>
        <p:origin x="14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28"/>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C6826539-A7D1-5342-BF55-B80EAFB479F5}" type="slidenum">
              <a:rPr lang="en-US"/>
              <a:pPr/>
              <a:t>1</a:t>
            </a:fld>
            <a:endParaRPr lang="en-US"/>
          </a:p>
        </p:txBody>
      </p:sp>
      <p:sp>
        <p:nvSpPr>
          <p:cNvPr id="18435" name="Rectangle 2"/>
          <p:cNvSpPr>
            <a:spLocks noGrp="1" noRot="1" noChangeAspect="1" noChangeArrowheads="1"/>
          </p:cNvSpPr>
          <p:nvPr>
            <p:ph type="sldImg"/>
          </p:nvPr>
        </p:nvSpPr>
        <p:spPr>
          <a:solidFill>
            <a:srgbClr val="FFFFFF"/>
          </a:solidFill>
          <a:ln/>
        </p:spPr>
      </p:sp>
      <p:sp>
        <p:nvSpPr>
          <p:cNvPr id="18436" name="Rectangle 3"/>
          <p:cNvSpPr>
            <a:spLocks noGrp="1" noChangeArrowheads="1"/>
          </p:cNvSpPr>
          <p:nvPr>
            <p:ph type="body" idx="1"/>
          </p:nvPr>
        </p:nvSpPr>
        <p:spPr>
          <a:xfrm>
            <a:off x="914400" y="4326125"/>
            <a:ext cx="5029200" cy="273546"/>
          </a:xfrm>
          <a:solidFill>
            <a:srgbClr val="FFFFFF"/>
          </a:solidFill>
          <a:ln>
            <a:solidFill>
              <a:srgbClr val="000000"/>
            </a:solidFill>
          </a:ln>
        </p:spPr>
        <p:txBody>
          <a:bodyPr/>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779894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5546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4630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908426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138938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57229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56078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913201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24561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9145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961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6429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29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710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06465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851050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93490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831510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59814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56477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29184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60497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4051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38</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00735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39</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73704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40</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87952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41</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3791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923968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667253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84992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45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9265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52</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1932013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53</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33731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12</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3820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C3ABB5B6-6889-E943-9E0D-14D5C4FD012F}" type="slidenum">
              <a:rPr lang="en-US" sz="1200"/>
              <a:pPr/>
              <a:t>54</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ea typeface="ヒラギノ角ゴ Pro W3" charset="0"/>
                <a:cs typeface="ヒラギノ角ゴ Pro W3" charset="0"/>
              </a:rPr>
              <a:t>Slide 7: GPS occultation forward operators</a:t>
            </a:r>
          </a:p>
          <a:p>
            <a:pPr eaLnBrk="1" hangingPunct="1"/>
            <a:r>
              <a:rPr lang="en-US">
                <a:latin typeface="Arial" charset="0"/>
                <a:ea typeface="ヒラギノ角ゴ Pro W3" charset="0"/>
                <a:cs typeface="ヒラギノ角ゴ Pro W3" charset="0"/>
              </a:rPr>
              <a:t>        Non-local refractivity : (Sokolovskiy et al., MWR 133, 2200-2212)</a:t>
            </a:r>
          </a:p>
          <a:p>
            <a:pPr eaLnBrk="1" hangingPunct="1"/>
            <a:r>
              <a:rPr lang="en-US">
                <a:latin typeface="Arial" charset="0"/>
                <a:ea typeface="ヒラギノ角ゴ Pro W3" charset="0"/>
                <a:cs typeface="ヒラギノ角ゴ Pro W3" charset="0"/>
              </a:rPr>
              <a:t>                NEED DETAILS OF ALGORITHM               step size???</a:t>
            </a:r>
          </a:p>
          <a:p>
            <a:pPr eaLnBrk="1" hangingPunct="1"/>
            <a:r>
              <a:rPr lang="en-US">
                <a:latin typeface="Arial" charset="0"/>
                <a:ea typeface="ヒラギノ角ゴ Pro W3" charset="0"/>
                <a:cs typeface="ヒラギノ角ゴ Pro W3" charset="0"/>
              </a:rPr>
              <a:t>                                upper limits</a:t>
            </a:r>
          </a:p>
          <a:p>
            <a:pPr eaLnBrk="1" hangingPunct="1"/>
            <a:r>
              <a:rPr lang="en-US">
                <a:latin typeface="Arial" charset="0"/>
                <a:ea typeface="ヒラギノ角ゴ Pro W3" charset="0"/>
                <a:cs typeface="ヒラギノ角ゴ Pro W3" charset="0"/>
              </a:rPr>
              <a:t>                                grid pictures for different latitudes</a:t>
            </a:r>
          </a:p>
          <a:p>
            <a:pPr eaLnBrk="1" hangingPunct="1"/>
            <a:r>
              <a:rPr lang="en-US">
                <a:latin typeface="Arial" charset="0"/>
                <a:ea typeface="ヒラギノ角ゴ Pro W3" charset="0"/>
                <a:cs typeface="ヒラギノ角ゴ Pro W3" charset="0"/>
              </a:rPr>
              <a:t>        Three pictures exist: ~jla/talks_and_meetings/2009/ams/cam_gps_talk/gps_lat*</a:t>
            </a:r>
          </a:p>
          <a:p>
            <a:pPr eaLnBrk="1" hangingPunct="1"/>
            <a:r>
              <a:rPr lang="en-US">
                <a:latin typeface="Arial" charset="0"/>
                <a:ea typeface="ヒラギノ角ゴ Pro W3" charset="0"/>
                <a:cs typeface="ヒラギノ角ゴ Pro W3" charset="0"/>
              </a:rPr>
              <a:t>        Expect minor differences with coarse grid, larger near poles</a:t>
            </a:r>
          </a:p>
        </p:txBody>
      </p:sp>
    </p:spTree>
    <p:extLst>
      <p:ext uri="{BB962C8B-B14F-4D97-AF65-F5344CB8AC3E}">
        <p14:creationId xmlns:p14="http://schemas.microsoft.com/office/powerpoint/2010/main" val="641519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55</a:t>
            </a:fld>
            <a:endParaRPr lang="en-US"/>
          </a:p>
        </p:txBody>
      </p:sp>
    </p:spTree>
    <p:extLst>
      <p:ext uri="{BB962C8B-B14F-4D97-AF65-F5344CB8AC3E}">
        <p14:creationId xmlns:p14="http://schemas.microsoft.com/office/powerpoint/2010/main" val="373150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13</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74484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14</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719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15</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8067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16</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49100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fld id="{7FB02AE2-4AC9-6248-BB5A-E18F752FF451}" type="slidenum">
              <a:rPr lang="en-US" sz="1200"/>
              <a:pPr/>
              <a:t>17</a:t>
            </a:fld>
            <a:endParaRPr lang="en-US" sz="1200"/>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7546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6934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BFB56-707D-1643-86E9-FE28FF2C8F89}" type="slidenum">
              <a:rPr lang="en-US" smtClean="0"/>
              <a:pPr/>
              <a:t>‹#›</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a:t>ISDA Munich, 8 March 2018</a:t>
            </a:r>
            <a:endParaRPr lang="en-US" dirty="0"/>
          </a:p>
        </p:txBody>
      </p:sp>
    </p:spTree>
    <p:extLst>
      <p:ext uri="{BB962C8B-B14F-4D97-AF65-F5344CB8AC3E}">
        <p14:creationId xmlns:p14="http://schemas.microsoft.com/office/powerpoint/2010/main" val="3273805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84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839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8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r>
              <a:rPr lang="en-US"/>
              <a:t>Click to edit Master title style</a:t>
            </a:r>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The 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2014</a:t>
            </a: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pic>
        <p:nvPicPr>
          <p:cNvPr id="3" name="Picture 2" descr="DARTYellow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33" y="6339163"/>
            <a:ext cx="1528463" cy="451591"/>
          </a:xfrm>
          <a:prstGeom prst="rect">
            <a:avLst/>
          </a:prstGeom>
        </p:spPr>
      </p:pic>
      <p:sp>
        <p:nvSpPr>
          <p:cNvPr id="4" name="Slide Number Placeholder 3"/>
          <p:cNvSpPr>
            <a:spLocks noGrp="1"/>
          </p:cNvSpPr>
          <p:nvPr>
            <p:ph type="sldNum" sz="quarter" idx="12"/>
          </p:nvPr>
        </p:nvSpPr>
        <p:spPr>
          <a:xfrm>
            <a:off x="8246578" y="6492875"/>
            <a:ext cx="897421" cy="365125"/>
          </a:xfrm>
          <a:prstGeom prst="rect">
            <a:avLst/>
          </a:prstGeom>
        </p:spPr>
        <p:txBody>
          <a:bodyPr/>
          <a:lstStyle>
            <a:lvl1pPr>
              <a:defRPr>
                <a:solidFill>
                  <a:schemeClr val="bg1">
                    <a:lumMod val="50000"/>
                  </a:schemeClr>
                </a:solidFill>
              </a:defRPr>
            </a:lvl1pPr>
          </a:lstStyle>
          <a:p>
            <a:pPr algn="r" defTabSz="457200" eaLnBrk="1" fontAlgn="auto" hangingPunct="1">
              <a:spcBef>
                <a:spcPts val="0"/>
              </a:spcBef>
              <a:spcAft>
                <a:spcPts val="0"/>
              </a:spcAft>
            </a:pPr>
            <a:fld id="{283B4FF1-25A9-3741-B230-AA79218BFD91}" type="slidenum">
              <a:rPr lang="en-US" sz="1200" smtClean="0">
                <a:solidFill>
                  <a:prstClr val="white">
                    <a:lumMod val="50000"/>
                  </a:prstClr>
                </a:solidFill>
                <a:latin typeface="Calibri"/>
                <a:ea typeface="+mn-ea"/>
                <a:cs typeface="+mn-cs"/>
              </a:rPr>
              <a:pPr algn="r" defTabSz="457200" eaLnBrk="1" fontAlgn="auto" hangingPunct="1">
                <a:spcBef>
                  <a:spcPts val="0"/>
                </a:spcBef>
                <a:spcAft>
                  <a:spcPts val="0"/>
                </a:spcAft>
              </a:pPr>
              <a:t>‹#›</a:t>
            </a:fld>
            <a:r>
              <a:rPr lang="en-US" sz="1200" dirty="0">
                <a:solidFill>
                  <a:prstClr val="white">
                    <a:lumMod val="50000"/>
                  </a:prstClr>
                </a:solidFill>
                <a:latin typeface="Calibri"/>
                <a:ea typeface="+mn-ea"/>
                <a:cs typeface="+mn-cs"/>
              </a:rPr>
              <a:t> of 45</a:t>
            </a:r>
          </a:p>
        </p:txBody>
      </p:sp>
    </p:spTree>
    <p:extLst>
      <p:ext uri="{BB962C8B-B14F-4D97-AF65-F5344CB8AC3E}">
        <p14:creationId xmlns:p14="http://schemas.microsoft.com/office/powerpoint/2010/main" val="392665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638425"/>
          </a:xfrm>
        </p:spPr>
        <p:txBody>
          <a:bodyPr>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3840674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31" name="Picture 7" descr="nsf1"/>
          <p:cNvPicPr>
            <a:picLocks noChangeAspect="1" noChangeArrowheads="1"/>
          </p:cNvPicPr>
          <p:nvPr/>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5"/>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6"/>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1"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spTree>
  </p:cSld>
  <p:clrMap bg1="lt1" tx1="dk1" bg2="lt2" tx2="dk2" accent1="accent1" accent2="accent2" accent3="accent3" accent4="accent4" accent5="accent5" accent6="accent6" hlink="hlink" folHlink="folHlink"/>
  <p:sldLayoutIdLst>
    <p:sldLayoutId id="2147483930" r:id="rId1"/>
    <p:sldLayoutId id="2147483939" r:id="rId2"/>
  </p:sldLayoutIdLst>
  <p:hf sldNum="0"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Dartboard7"/>
          <p:cNvPicPr>
            <a:picLocks noChangeAspect="1" noChangeArrowheads="1"/>
          </p:cNvPicPr>
          <p:nvPr userDrawn="1"/>
        </p:nvPicPr>
        <p:blipFill>
          <a:blip r:embed="rId3"/>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4"/>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5"/>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spTree>
    <p:extLst>
      <p:ext uri="{BB962C8B-B14F-4D97-AF65-F5344CB8AC3E}">
        <p14:creationId xmlns:p14="http://schemas.microsoft.com/office/powerpoint/2010/main" val="3038932172"/>
      </p:ext>
    </p:extLst>
  </p:cSld>
  <p:clrMap bg1="lt1" tx1="dk1" bg2="lt2" tx2="dk2" accent1="accent1" accent2="accent2" accent3="accent3" accent4="accent4" accent5="accent5" accent6="accent6" hlink="hlink" folHlink="folHlink"/>
  <p:sldLayoutIdLst>
    <p:sldLayoutId id="2147483932" r:id="rId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Dartboard7"/>
          <p:cNvPicPr>
            <a:picLocks noChangeAspect="1" noChangeArrowheads="1"/>
          </p:cNvPicPr>
          <p:nvPr userDrawn="1"/>
        </p:nvPicPr>
        <p:blipFill>
          <a:blip r:embed="rId4"/>
          <a:srcRect/>
          <a:stretch>
            <a:fillRect/>
          </a:stretch>
        </p:blipFill>
        <p:spPr bwMode="auto">
          <a:xfrm>
            <a:off x="6629400" y="6248400"/>
            <a:ext cx="1752600" cy="519113"/>
          </a:xfrm>
          <a:prstGeom prst="rect">
            <a:avLst/>
          </a:prstGeom>
          <a:noFill/>
          <a:ln w="9525">
            <a:noFill/>
            <a:miter lim="800000"/>
            <a:headEnd/>
            <a:tailEnd/>
          </a:ln>
        </p:spPr>
      </p:pic>
      <p:sp>
        <p:nvSpPr>
          <p:cNvPr id="13" name="Rectangle 10"/>
          <p:cNvSpPr>
            <a:spLocks noChangeArrowheads="1"/>
          </p:cNvSpPr>
          <p:nvPr userDrawn="1"/>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t>pg </a:t>
            </a:r>
            <a:fld id="{36C93095-8263-124B-A941-6375B70BC881}" type="slidenum">
              <a:rPr lang="en-US" sz="1200"/>
              <a:pPr algn="ctr">
                <a:defRPr/>
              </a:pPr>
              <a:t>‹#›</a:t>
            </a:fld>
            <a:endParaRPr lang="en-US" sz="1400" dirty="0"/>
          </a:p>
        </p:txBody>
      </p:sp>
      <p:pic>
        <p:nvPicPr>
          <p:cNvPr id="14" name="Picture 7" descr="nsf1"/>
          <p:cNvPicPr>
            <a:picLocks noChangeAspect="1" noChangeArrowheads="1"/>
          </p:cNvPicPr>
          <p:nvPr userDrawn="1"/>
        </p:nvPicPr>
        <p:blipFill>
          <a:blip r:embed="rId5"/>
          <a:srcRect/>
          <a:stretch>
            <a:fillRect/>
          </a:stretch>
        </p:blipFill>
        <p:spPr bwMode="auto">
          <a:xfrm>
            <a:off x="2057400" y="6248400"/>
            <a:ext cx="503238" cy="506413"/>
          </a:xfrm>
          <a:prstGeom prst="rect">
            <a:avLst/>
          </a:prstGeom>
          <a:noFill/>
          <a:ln w="9525">
            <a:noFill/>
            <a:miter lim="800000"/>
            <a:headEnd/>
            <a:tailEnd/>
          </a:ln>
        </p:spPr>
      </p:pic>
      <p:pic>
        <p:nvPicPr>
          <p:cNvPr id="15" name="Picture 8" descr="ncar-logo-med"/>
          <p:cNvPicPr>
            <a:picLocks noChangeAspect="1" noChangeArrowheads="1"/>
          </p:cNvPicPr>
          <p:nvPr userDrawn="1"/>
        </p:nvPicPr>
        <p:blipFill>
          <a:blip r:embed="rId6"/>
          <a:srcRect/>
          <a:stretch>
            <a:fillRect/>
          </a:stretch>
        </p:blipFill>
        <p:spPr bwMode="auto">
          <a:xfrm>
            <a:off x="685800" y="6324600"/>
            <a:ext cx="1231900" cy="347663"/>
          </a:xfrm>
          <a:prstGeom prst="rect">
            <a:avLst/>
          </a:prstGeom>
          <a:noFill/>
          <a:ln w="9525">
            <a:noFill/>
            <a:miter lim="800000"/>
            <a:headEnd/>
            <a:tailEnd/>
          </a:ln>
        </p:spPr>
      </p:pic>
      <p:sp>
        <p:nvSpPr>
          <p:cNvPr id="1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spTree>
    <p:extLst>
      <p:ext uri="{BB962C8B-B14F-4D97-AF65-F5344CB8AC3E}">
        <p14:creationId xmlns:p14="http://schemas.microsoft.com/office/powerpoint/2010/main" val="1683395917"/>
      </p:ext>
    </p:extLst>
  </p:cSld>
  <p:clrMap bg1="lt1" tx1="dk1" bg2="lt2" tx2="dk2" accent1="accent1" accent2="accent2" accent3="accent3" accent4="accent4" accent5="accent5" accent6="accent6" hlink="hlink" folHlink="folHlink"/>
  <p:sldLayoutIdLst>
    <p:sldLayoutId id="2147483936" r:id="rId1"/>
    <p:sldLayoutId id="2147483940" r:id="rId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623"/>
            <a:ext cx="9144000" cy="11430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Lst>
  <p:hf sldNum="0" hdr="0" dt="0"/>
  <p:txStyles>
    <p:titleStyle>
      <a:lvl1pPr algn="ctr" defTabSz="457200" rtl="0" eaLnBrk="1" latinLnBrk="0" hangingPunct="1">
        <a:spcBef>
          <a:spcPct val="0"/>
        </a:spcBef>
        <a:buNone/>
        <a:defRPr sz="44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8" descr="DARTspaghettiSquare"/>
          <p:cNvPicPr>
            <a:picLocks noChangeAspect="1" noChangeArrowheads="1"/>
          </p:cNvPicPr>
          <p:nvPr/>
        </p:nvPicPr>
        <p:blipFill>
          <a:blip r:embed="rId3"/>
          <a:srcRect/>
          <a:stretch>
            <a:fillRect/>
          </a:stretch>
        </p:blipFill>
        <p:spPr bwMode="auto">
          <a:xfrm>
            <a:off x="5489575" y="365125"/>
            <a:ext cx="2989263" cy="1830388"/>
          </a:xfrm>
          <a:prstGeom prst="rect">
            <a:avLst/>
          </a:prstGeom>
          <a:noFill/>
          <a:ln w="9525">
            <a:noFill/>
            <a:miter lim="800000"/>
            <a:headEnd/>
            <a:tailEnd/>
          </a:ln>
        </p:spPr>
      </p:pic>
      <p:pic>
        <p:nvPicPr>
          <p:cNvPr id="17412" name="Picture 9" descr="visitus914"/>
          <p:cNvPicPr>
            <a:picLocks noChangeAspect="1" noChangeArrowheads="1"/>
          </p:cNvPicPr>
          <p:nvPr/>
        </p:nvPicPr>
        <p:blipFill>
          <a:blip r:embed="rId4"/>
          <a:srcRect/>
          <a:stretch>
            <a:fillRect/>
          </a:stretch>
        </p:blipFill>
        <p:spPr bwMode="auto">
          <a:xfrm>
            <a:off x="533400" y="344488"/>
            <a:ext cx="2770188" cy="1824037"/>
          </a:xfrm>
          <a:prstGeom prst="rect">
            <a:avLst/>
          </a:prstGeom>
          <a:noFill/>
          <a:ln w="9525">
            <a:noFill/>
            <a:miter lim="800000"/>
            <a:headEnd/>
            <a:tailEnd/>
          </a:ln>
        </p:spPr>
      </p:pic>
      <p:sp>
        <p:nvSpPr>
          <p:cNvPr id="17413" name="Rectangle 10"/>
          <p:cNvSpPr>
            <a:spLocks noGrp="1" noChangeArrowheads="1"/>
          </p:cNvSpPr>
          <p:nvPr>
            <p:ph type="ctrTitle" idx="4294967295"/>
          </p:nvPr>
        </p:nvSpPr>
        <p:spPr>
          <a:xfrm>
            <a:off x="-76200" y="2438400"/>
            <a:ext cx="8991600" cy="1066800"/>
          </a:xfrm>
        </p:spPr>
        <p:txBody>
          <a:bodyPr/>
          <a:lstStyle/>
          <a:p>
            <a:r>
              <a:rPr lang="en-US" dirty="0"/>
              <a:t>Exploiting Nonlinear Relations between Observations and State Variables in Ensemble Filters</a:t>
            </a:r>
          </a:p>
        </p:txBody>
      </p:sp>
      <p:sp>
        <p:nvSpPr>
          <p:cNvPr id="4" name="Footer Placeholder 3"/>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pic>
        <p:nvPicPr>
          <p:cNvPr id="8" name="Picture 4" descr="Dartboard7"/>
          <p:cNvPicPr>
            <a:picLocks noChangeAspect="1" noChangeArrowheads="1"/>
          </p:cNvPicPr>
          <p:nvPr/>
        </p:nvPicPr>
        <p:blipFill>
          <a:blip r:embed="rId5"/>
          <a:srcRect/>
          <a:stretch>
            <a:fillRect/>
          </a:stretch>
        </p:blipFill>
        <p:spPr bwMode="auto">
          <a:xfrm>
            <a:off x="2209800" y="4419600"/>
            <a:ext cx="5151120" cy="1524000"/>
          </a:xfrm>
          <a:prstGeom prst="rect">
            <a:avLst/>
          </a:prstGeom>
          <a:noFill/>
          <a:ln w="9525">
            <a:noFill/>
            <a:miter lim="800000"/>
            <a:headEnd/>
            <a:tailEnd/>
          </a:ln>
        </p:spPr>
      </p:pic>
      <p:sp>
        <p:nvSpPr>
          <p:cNvPr id="2" name="TextBox 1"/>
          <p:cNvSpPr txBox="1"/>
          <p:nvPr/>
        </p:nvSpPr>
        <p:spPr>
          <a:xfrm>
            <a:off x="1049416" y="3581400"/>
            <a:ext cx="6951584" cy="369332"/>
          </a:xfrm>
          <a:prstGeom prst="rect">
            <a:avLst/>
          </a:prstGeom>
          <a:noFill/>
        </p:spPr>
        <p:txBody>
          <a:bodyPr wrap="square" rtlCol="0">
            <a:spAutoFit/>
          </a:bodyPr>
          <a:lstStyle/>
          <a:p>
            <a:pPr algn="ctr"/>
            <a:r>
              <a:rPr lang="en-US" sz="1800" dirty="0"/>
              <a:t>Jeff Anderson, NCAR Data Assimilation Research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675641"/>
            <a:ext cx="84582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a:t>Standard ensemble filters just use bivariate sample linear regression to compute state increments.</a:t>
            </a:r>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Focus on the Regression Step</a:t>
            </a: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8"/>
          <p:cNvSpPr txBox="1">
            <a:spLocks noChangeArrowheads="1"/>
          </p:cNvSpPr>
          <p:nvPr/>
        </p:nvSpPr>
        <p:spPr bwMode="auto">
          <a:xfrm>
            <a:off x="5791200" y="3352800"/>
            <a:ext cx="31242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err="1">
                <a:latin typeface="Symbol" charset="0"/>
              </a:rPr>
              <a:t>D</a:t>
            </a:r>
            <a:r>
              <a:rPr lang="en-US" dirty="0" err="1"/>
              <a:t>x</a:t>
            </a:r>
            <a:r>
              <a:rPr lang="en-US" baseline="-25000" dirty="0" err="1"/>
              <a:t>i,n</a:t>
            </a:r>
            <a:r>
              <a:rPr lang="en-US" dirty="0"/>
              <a:t>=</a:t>
            </a:r>
            <a:r>
              <a:rPr lang="en-US" dirty="0" err="1"/>
              <a:t>b</a:t>
            </a:r>
            <a:r>
              <a:rPr lang="en-US" dirty="0" err="1">
                <a:latin typeface="Symbol" charset="0"/>
              </a:rPr>
              <a:t>D</a:t>
            </a:r>
            <a:r>
              <a:rPr lang="en-US" dirty="0" err="1"/>
              <a:t>y</a:t>
            </a:r>
            <a:r>
              <a:rPr lang="en-US" baseline="-25000" dirty="0" err="1"/>
              <a:t>n</a:t>
            </a:r>
            <a:r>
              <a:rPr lang="en-US" baseline="-25000" dirty="0"/>
              <a:t>,</a:t>
            </a:r>
            <a:r>
              <a:rPr lang="en-US" dirty="0"/>
              <a:t> </a:t>
            </a:r>
          </a:p>
          <a:p>
            <a:r>
              <a:rPr lang="en-US" dirty="0"/>
              <a:t>          n=1,…N.</a:t>
            </a:r>
          </a:p>
          <a:p>
            <a:endParaRPr lang="en-US" sz="2000" dirty="0"/>
          </a:p>
          <a:p>
            <a:r>
              <a:rPr lang="en-US" dirty="0"/>
              <a:t>N is ensemble size.</a:t>
            </a:r>
          </a:p>
          <a:p>
            <a:r>
              <a:rPr lang="en-US" dirty="0"/>
              <a:t>b is regression    </a:t>
            </a:r>
          </a:p>
          <a:p>
            <a:r>
              <a:rPr lang="en-US" dirty="0"/>
              <a:t>    coefficient.</a:t>
            </a:r>
          </a:p>
        </p:txBody>
      </p:sp>
    </p:spTree>
    <p:extLst>
      <p:ext uri="{BB962C8B-B14F-4D97-AF65-F5344CB8AC3E}">
        <p14:creationId xmlns:p14="http://schemas.microsoft.com/office/powerpoint/2010/main" val="11127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675641"/>
            <a:ext cx="84582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a:t>Will examine two additional ways to increment state given observation increments. Both still bivariate.</a:t>
            </a:r>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Focus on the Regression Step</a:t>
            </a: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62585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Nonlinear Regression Example</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t="12206" r="48333"/>
          <a:stretch/>
        </p:blipFill>
        <p:spPr>
          <a:xfrm>
            <a:off x="0" y="685800"/>
            <a:ext cx="4724400" cy="4932680"/>
          </a:xfrm>
          <a:prstGeom prst="rect">
            <a:avLst/>
          </a:prstGeom>
        </p:spPr>
      </p:pic>
    </p:spTree>
    <p:extLst>
      <p:ext uri="{BB962C8B-B14F-4D97-AF65-F5344CB8AC3E}">
        <p14:creationId xmlns:p14="http://schemas.microsoft.com/office/powerpoint/2010/main" val="121233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Standard Ensemble Adjustment Filter (EAKF)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t="12206"/>
          <a:stretch/>
        </p:blipFill>
        <p:spPr>
          <a:xfrm>
            <a:off x="0" y="685800"/>
            <a:ext cx="9144000" cy="4932680"/>
          </a:xfrm>
          <a:prstGeom prst="rect">
            <a:avLst/>
          </a:prstGeom>
        </p:spPr>
      </p:pic>
    </p:spTree>
    <p:extLst>
      <p:ext uri="{BB962C8B-B14F-4D97-AF65-F5344CB8AC3E}">
        <p14:creationId xmlns:p14="http://schemas.microsoft.com/office/powerpoint/2010/main" val="194138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Standard Rank Histogram Filter (RHF)</a:t>
            </a:r>
          </a:p>
        </p:txBody>
      </p:sp>
      <p:sp>
        <p:nvSpPr>
          <p:cNvPr id="4" name="TextBox 3"/>
          <p:cNvSpPr txBox="1"/>
          <p:nvPr/>
        </p:nvSpPr>
        <p:spPr>
          <a:xfrm>
            <a:off x="5105400" y="1066800"/>
            <a:ext cx="3733800" cy="4524315"/>
          </a:xfrm>
          <a:prstGeom prst="rect">
            <a:avLst/>
          </a:prstGeom>
          <a:noFill/>
        </p:spPr>
        <p:txBody>
          <a:bodyPr wrap="square" rtlCol="0">
            <a:spAutoFit/>
          </a:bodyPr>
          <a:lstStyle/>
          <a:p>
            <a:r>
              <a:rPr lang="en-US" dirty="0"/>
              <a:t>Try to exploit nonlinear prior relation between a state variable and an observation.</a:t>
            </a:r>
          </a:p>
          <a:p>
            <a:endParaRPr lang="en-US" dirty="0"/>
          </a:p>
          <a:p>
            <a:r>
              <a:rPr lang="en-US" dirty="0"/>
              <a:t>Example: Observation </a:t>
            </a:r>
            <a:r>
              <a:rPr lang="en-US" dirty="0" err="1"/>
              <a:t>y~log</a:t>
            </a:r>
            <a:r>
              <a:rPr lang="en-US" dirty="0"/>
              <a:t>(x). </a:t>
            </a:r>
          </a:p>
          <a:p>
            <a:endParaRPr lang="en-US" dirty="0"/>
          </a:p>
          <a:p>
            <a:r>
              <a:rPr lang="en-US" dirty="0"/>
              <a:t>Also relevant for variables that are log transformed for boundedness (like concentrations).</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t="12206"/>
          <a:stretch/>
        </p:blipFill>
        <p:spPr>
          <a:xfrm>
            <a:off x="0" y="685800"/>
            <a:ext cx="9144000" cy="4932680"/>
          </a:xfrm>
          <a:prstGeom prst="rect">
            <a:avLst/>
          </a:prstGeom>
        </p:spPr>
      </p:pic>
    </p:spTree>
    <p:extLst>
      <p:ext uri="{BB962C8B-B14F-4D97-AF65-F5344CB8AC3E}">
        <p14:creationId xmlns:p14="http://schemas.microsoft.com/office/powerpoint/2010/main" val="175304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Rank Regression</a:t>
            </a:r>
          </a:p>
        </p:txBody>
      </p:sp>
      <p:sp>
        <p:nvSpPr>
          <p:cNvPr id="3" name="TextBox 2"/>
          <p:cNvSpPr txBox="1"/>
          <p:nvPr/>
        </p:nvSpPr>
        <p:spPr>
          <a:xfrm>
            <a:off x="304800" y="838200"/>
            <a:ext cx="8382000" cy="1200329"/>
          </a:xfrm>
          <a:prstGeom prst="rect">
            <a:avLst/>
          </a:prstGeom>
          <a:noFill/>
        </p:spPr>
        <p:txBody>
          <a:bodyPr wrap="square" rtlCol="0">
            <a:spAutoFit/>
          </a:bodyPr>
          <a:lstStyle/>
          <a:p>
            <a:pPr marL="457200" indent="-457200">
              <a:lnSpc>
                <a:spcPct val="150000"/>
              </a:lnSpc>
              <a:buAutoNum type="arabicPeriod"/>
            </a:pPr>
            <a:r>
              <a:rPr lang="en-US" dirty="0"/>
              <a:t>Convert bivariate ensemble to bivariate rank ensemble.</a:t>
            </a:r>
          </a:p>
          <a:p>
            <a:pPr marL="457200" indent="-457200">
              <a:lnSpc>
                <a:spcPct val="150000"/>
              </a:lnSpc>
              <a:buAutoNum type="arabicPeriod"/>
            </a:pPr>
            <a:r>
              <a:rPr lang="en-US" dirty="0"/>
              <a:t>Do least squares on bivariate rank ensemble.</a:t>
            </a:r>
          </a:p>
        </p:txBody>
      </p:sp>
      <p:pic>
        <p:nvPicPr>
          <p:cNvPr id="6" name="Picture 5">
            <a:extLst>
              <a:ext uri="{FF2B5EF4-FFF2-40B4-BE49-F238E27FC236}">
                <a16:creationId xmlns:a16="http://schemas.microsoft.com/office/drawing/2014/main" id="{731CD46B-8EFF-CD42-A4A2-69DF730EE396}"/>
              </a:ext>
            </a:extLst>
          </p:cNvPr>
          <p:cNvPicPr>
            <a:picLocks noChangeAspect="1"/>
          </p:cNvPicPr>
          <p:nvPr/>
        </p:nvPicPr>
        <p:blipFill>
          <a:blip r:embed="rId3"/>
          <a:stretch>
            <a:fillRect/>
          </a:stretch>
        </p:blipFill>
        <p:spPr>
          <a:xfrm>
            <a:off x="0" y="2286000"/>
            <a:ext cx="4267200" cy="3200400"/>
          </a:xfrm>
          <a:prstGeom prst="rect">
            <a:avLst/>
          </a:prstGeom>
        </p:spPr>
      </p:pic>
      <p:pic>
        <p:nvPicPr>
          <p:cNvPr id="8" name="Picture 7">
            <a:extLst>
              <a:ext uri="{FF2B5EF4-FFF2-40B4-BE49-F238E27FC236}">
                <a16:creationId xmlns:a16="http://schemas.microsoft.com/office/drawing/2014/main" id="{33E89389-CAF5-1F49-AE7D-C316B2990425}"/>
              </a:ext>
            </a:extLst>
          </p:cNvPr>
          <p:cNvPicPr>
            <a:picLocks noChangeAspect="1"/>
          </p:cNvPicPr>
          <p:nvPr/>
        </p:nvPicPr>
        <p:blipFill>
          <a:blip r:embed="rId4"/>
          <a:stretch>
            <a:fillRect/>
          </a:stretch>
        </p:blipFill>
        <p:spPr>
          <a:xfrm>
            <a:off x="4876800" y="2286000"/>
            <a:ext cx="4267200" cy="3200400"/>
          </a:xfrm>
          <a:prstGeom prst="rect">
            <a:avLst/>
          </a:prstGeom>
        </p:spPr>
      </p:pic>
      <p:sp>
        <p:nvSpPr>
          <p:cNvPr id="10" name="TextBox 9">
            <a:extLst>
              <a:ext uri="{FF2B5EF4-FFF2-40B4-BE49-F238E27FC236}">
                <a16:creationId xmlns:a16="http://schemas.microsoft.com/office/drawing/2014/main" id="{6F84C098-E4EC-F34F-BBE6-47A5FA18269A}"/>
              </a:ext>
            </a:extLst>
          </p:cNvPr>
          <p:cNvSpPr txBox="1"/>
          <p:nvPr/>
        </p:nvSpPr>
        <p:spPr>
          <a:xfrm>
            <a:off x="1143000" y="2168844"/>
            <a:ext cx="2362200" cy="369332"/>
          </a:xfrm>
          <a:prstGeom prst="rect">
            <a:avLst/>
          </a:prstGeom>
          <a:noFill/>
        </p:spPr>
        <p:txBody>
          <a:bodyPr wrap="square" rtlCol="0">
            <a:spAutoFit/>
          </a:bodyPr>
          <a:lstStyle/>
          <a:p>
            <a:r>
              <a:rPr lang="en-US" sz="1800" dirty="0"/>
              <a:t>Standard regression</a:t>
            </a:r>
          </a:p>
        </p:txBody>
      </p:sp>
      <p:sp>
        <p:nvSpPr>
          <p:cNvPr id="11" name="TextBox 10">
            <a:extLst>
              <a:ext uri="{FF2B5EF4-FFF2-40B4-BE49-F238E27FC236}">
                <a16:creationId xmlns:a16="http://schemas.microsoft.com/office/drawing/2014/main" id="{47DBD9DB-B06E-984A-9441-A51DDA503A69}"/>
              </a:ext>
            </a:extLst>
          </p:cNvPr>
          <p:cNvSpPr txBox="1"/>
          <p:nvPr/>
        </p:nvSpPr>
        <p:spPr>
          <a:xfrm>
            <a:off x="5996887" y="2168844"/>
            <a:ext cx="2362200" cy="369332"/>
          </a:xfrm>
          <a:prstGeom prst="rect">
            <a:avLst/>
          </a:prstGeom>
          <a:noFill/>
        </p:spPr>
        <p:txBody>
          <a:bodyPr wrap="square" rtlCol="0">
            <a:spAutoFit/>
          </a:bodyPr>
          <a:lstStyle/>
          <a:p>
            <a:r>
              <a:rPr lang="en-US" sz="1800" dirty="0"/>
              <a:t>Rank regression</a:t>
            </a:r>
          </a:p>
        </p:txBody>
      </p:sp>
      <p:sp>
        <p:nvSpPr>
          <p:cNvPr id="12" name="TextBox 11">
            <a:extLst>
              <a:ext uri="{FF2B5EF4-FFF2-40B4-BE49-F238E27FC236}">
                <a16:creationId xmlns:a16="http://schemas.microsoft.com/office/drawing/2014/main" id="{D3DE7B4C-807D-CC45-806A-5986B351EA64}"/>
              </a:ext>
            </a:extLst>
          </p:cNvPr>
          <p:cNvSpPr txBox="1"/>
          <p:nvPr/>
        </p:nvSpPr>
        <p:spPr>
          <a:xfrm>
            <a:off x="3962400" y="2971800"/>
            <a:ext cx="1295400" cy="707886"/>
          </a:xfrm>
          <a:prstGeom prst="rect">
            <a:avLst/>
          </a:prstGeom>
          <a:noFill/>
        </p:spPr>
        <p:txBody>
          <a:bodyPr wrap="square" rtlCol="0">
            <a:spAutoFit/>
          </a:bodyPr>
          <a:lstStyle/>
          <a:p>
            <a:r>
              <a:rPr lang="en-US" sz="2000" dirty="0"/>
              <a:t>Noisy</a:t>
            </a:r>
          </a:p>
          <a:p>
            <a:r>
              <a:rPr lang="en-US" sz="2000" dirty="0"/>
              <a:t>Relation.</a:t>
            </a:r>
          </a:p>
        </p:txBody>
      </p:sp>
    </p:spTree>
    <p:extLst>
      <p:ext uri="{BB962C8B-B14F-4D97-AF65-F5344CB8AC3E}">
        <p14:creationId xmlns:p14="http://schemas.microsoft.com/office/powerpoint/2010/main" val="1252414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Rank Regression</a:t>
            </a:r>
          </a:p>
        </p:txBody>
      </p:sp>
      <p:sp>
        <p:nvSpPr>
          <p:cNvPr id="3" name="TextBox 2"/>
          <p:cNvSpPr txBox="1"/>
          <p:nvPr/>
        </p:nvSpPr>
        <p:spPr>
          <a:xfrm>
            <a:off x="304800" y="838200"/>
            <a:ext cx="8382000" cy="1200329"/>
          </a:xfrm>
          <a:prstGeom prst="rect">
            <a:avLst/>
          </a:prstGeom>
          <a:noFill/>
        </p:spPr>
        <p:txBody>
          <a:bodyPr wrap="square" rtlCol="0">
            <a:spAutoFit/>
          </a:bodyPr>
          <a:lstStyle/>
          <a:p>
            <a:pPr marL="457200" indent="-457200">
              <a:lnSpc>
                <a:spcPct val="150000"/>
              </a:lnSpc>
              <a:buAutoNum type="arabicPeriod"/>
            </a:pPr>
            <a:r>
              <a:rPr lang="en-US" dirty="0"/>
              <a:t>Convert bivariate ensemble to bivariate rank ensemble.</a:t>
            </a:r>
          </a:p>
          <a:p>
            <a:pPr marL="457200" indent="-457200">
              <a:lnSpc>
                <a:spcPct val="150000"/>
              </a:lnSpc>
              <a:buAutoNum type="arabicPeriod"/>
            </a:pPr>
            <a:r>
              <a:rPr lang="en-US" dirty="0"/>
              <a:t>Do least squares on bivariate rank ensemble.</a:t>
            </a:r>
          </a:p>
        </p:txBody>
      </p:sp>
      <p:pic>
        <p:nvPicPr>
          <p:cNvPr id="6" name="Picture 5">
            <a:extLst>
              <a:ext uri="{FF2B5EF4-FFF2-40B4-BE49-F238E27FC236}">
                <a16:creationId xmlns:a16="http://schemas.microsoft.com/office/drawing/2014/main" id="{731CD46B-8EFF-CD42-A4A2-69DF730EE396}"/>
              </a:ext>
            </a:extLst>
          </p:cNvPr>
          <p:cNvPicPr>
            <a:picLocks noChangeAspect="1"/>
          </p:cNvPicPr>
          <p:nvPr/>
        </p:nvPicPr>
        <p:blipFill>
          <a:blip r:embed="rId3"/>
          <a:stretch>
            <a:fillRect/>
          </a:stretch>
        </p:blipFill>
        <p:spPr>
          <a:xfrm>
            <a:off x="0" y="2286000"/>
            <a:ext cx="4267200" cy="3200400"/>
          </a:xfrm>
          <a:prstGeom prst="rect">
            <a:avLst/>
          </a:prstGeom>
        </p:spPr>
      </p:pic>
      <p:pic>
        <p:nvPicPr>
          <p:cNvPr id="8" name="Picture 7">
            <a:extLst>
              <a:ext uri="{FF2B5EF4-FFF2-40B4-BE49-F238E27FC236}">
                <a16:creationId xmlns:a16="http://schemas.microsoft.com/office/drawing/2014/main" id="{33E89389-CAF5-1F49-AE7D-C316B2990425}"/>
              </a:ext>
            </a:extLst>
          </p:cNvPr>
          <p:cNvPicPr>
            <a:picLocks noChangeAspect="1"/>
          </p:cNvPicPr>
          <p:nvPr/>
        </p:nvPicPr>
        <p:blipFill>
          <a:blip r:embed="rId4"/>
          <a:stretch>
            <a:fillRect/>
          </a:stretch>
        </p:blipFill>
        <p:spPr>
          <a:xfrm>
            <a:off x="4876800" y="2286000"/>
            <a:ext cx="4267200" cy="3200400"/>
          </a:xfrm>
          <a:prstGeom prst="rect">
            <a:avLst/>
          </a:prstGeom>
        </p:spPr>
      </p:pic>
      <p:sp>
        <p:nvSpPr>
          <p:cNvPr id="10" name="TextBox 9">
            <a:extLst>
              <a:ext uri="{FF2B5EF4-FFF2-40B4-BE49-F238E27FC236}">
                <a16:creationId xmlns:a16="http://schemas.microsoft.com/office/drawing/2014/main" id="{6F84C098-E4EC-F34F-BBE6-47A5FA18269A}"/>
              </a:ext>
            </a:extLst>
          </p:cNvPr>
          <p:cNvSpPr txBox="1"/>
          <p:nvPr/>
        </p:nvSpPr>
        <p:spPr>
          <a:xfrm>
            <a:off x="1143000" y="2168844"/>
            <a:ext cx="2362200" cy="369332"/>
          </a:xfrm>
          <a:prstGeom prst="rect">
            <a:avLst/>
          </a:prstGeom>
          <a:noFill/>
        </p:spPr>
        <p:txBody>
          <a:bodyPr wrap="square" rtlCol="0">
            <a:spAutoFit/>
          </a:bodyPr>
          <a:lstStyle/>
          <a:p>
            <a:r>
              <a:rPr lang="en-US" sz="1800" dirty="0"/>
              <a:t>Standard regression</a:t>
            </a:r>
          </a:p>
        </p:txBody>
      </p:sp>
      <p:sp>
        <p:nvSpPr>
          <p:cNvPr id="11" name="TextBox 10">
            <a:extLst>
              <a:ext uri="{FF2B5EF4-FFF2-40B4-BE49-F238E27FC236}">
                <a16:creationId xmlns:a16="http://schemas.microsoft.com/office/drawing/2014/main" id="{47DBD9DB-B06E-984A-9441-A51DDA503A69}"/>
              </a:ext>
            </a:extLst>
          </p:cNvPr>
          <p:cNvSpPr txBox="1"/>
          <p:nvPr/>
        </p:nvSpPr>
        <p:spPr>
          <a:xfrm>
            <a:off x="5996887" y="2168844"/>
            <a:ext cx="2362200" cy="369332"/>
          </a:xfrm>
          <a:prstGeom prst="rect">
            <a:avLst/>
          </a:prstGeom>
          <a:noFill/>
        </p:spPr>
        <p:txBody>
          <a:bodyPr wrap="square" rtlCol="0">
            <a:spAutoFit/>
          </a:bodyPr>
          <a:lstStyle/>
          <a:p>
            <a:r>
              <a:rPr lang="en-US" sz="1800" dirty="0"/>
              <a:t>Rank regression</a:t>
            </a:r>
          </a:p>
        </p:txBody>
      </p:sp>
      <p:sp>
        <p:nvSpPr>
          <p:cNvPr id="12" name="TextBox 11">
            <a:extLst>
              <a:ext uri="{FF2B5EF4-FFF2-40B4-BE49-F238E27FC236}">
                <a16:creationId xmlns:a16="http://schemas.microsoft.com/office/drawing/2014/main" id="{D3DE7B4C-807D-CC45-806A-5986B351EA64}"/>
              </a:ext>
            </a:extLst>
          </p:cNvPr>
          <p:cNvSpPr txBox="1"/>
          <p:nvPr/>
        </p:nvSpPr>
        <p:spPr>
          <a:xfrm>
            <a:off x="3962400" y="2971800"/>
            <a:ext cx="1371600" cy="707886"/>
          </a:xfrm>
          <a:prstGeom prst="rect">
            <a:avLst/>
          </a:prstGeom>
          <a:noFill/>
        </p:spPr>
        <p:txBody>
          <a:bodyPr wrap="square" rtlCol="0">
            <a:spAutoFit/>
          </a:bodyPr>
          <a:lstStyle/>
          <a:p>
            <a:r>
              <a:rPr lang="en-US" sz="2000" dirty="0"/>
              <a:t>Monotonic relation.</a:t>
            </a:r>
          </a:p>
        </p:txBody>
      </p:sp>
    </p:spTree>
    <p:extLst>
      <p:ext uri="{BB962C8B-B14F-4D97-AF65-F5344CB8AC3E}">
        <p14:creationId xmlns:p14="http://schemas.microsoft.com/office/powerpoint/2010/main" val="411161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Rank Regression</a:t>
            </a:r>
          </a:p>
        </p:txBody>
      </p:sp>
      <p:sp>
        <p:nvSpPr>
          <p:cNvPr id="3" name="TextBox 2"/>
          <p:cNvSpPr txBox="1"/>
          <p:nvPr/>
        </p:nvSpPr>
        <p:spPr>
          <a:xfrm>
            <a:off x="304800" y="838200"/>
            <a:ext cx="8382000" cy="3416320"/>
          </a:xfrm>
          <a:prstGeom prst="rect">
            <a:avLst/>
          </a:prstGeom>
          <a:noFill/>
        </p:spPr>
        <p:txBody>
          <a:bodyPr wrap="square" rtlCol="0">
            <a:spAutoFit/>
          </a:bodyPr>
          <a:lstStyle/>
          <a:p>
            <a:pPr marL="457200" indent="-457200">
              <a:lnSpc>
                <a:spcPct val="150000"/>
              </a:lnSpc>
              <a:buAutoNum type="arabicPeriod"/>
            </a:pPr>
            <a:r>
              <a:rPr lang="en-US" dirty="0"/>
              <a:t>Convert bivariate ensemble to bivariate rank ensemble.</a:t>
            </a:r>
          </a:p>
          <a:p>
            <a:pPr marL="457200" indent="-457200">
              <a:lnSpc>
                <a:spcPct val="150000"/>
              </a:lnSpc>
              <a:buAutoNum type="arabicPeriod"/>
            </a:pPr>
            <a:r>
              <a:rPr lang="en-US" dirty="0"/>
              <a:t>Do least squares on bivariate rank ensemble.</a:t>
            </a:r>
          </a:p>
          <a:p>
            <a:pPr marL="457200" indent="-457200">
              <a:lnSpc>
                <a:spcPct val="150000"/>
              </a:lnSpc>
              <a:buAutoNum type="arabicPeriod"/>
            </a:pPr>
            <a:r>
              <a:rPr lang="en-US" dirty="0"/>
              <a:t>Convert observation posteriors to rank.</a:t>
            </a:r>
          </a:p>
          <a:p>
            <a:pPr marL="914400" lvl="1" indent="-457200">
              <a:lnSpc>
                <a:spcPct val="150000"/>
              </a:lnSpc>
              <a:buAutoNum type="alphaLcPeriod"/>
            </a:pPr>
            <a:r>
              <a:rPr lang="en-US" dirty="0"/>
              <a:t>Extrapolate by assuming Gaussian tails on prior.</a:t>
            </a:r>
          </a:p>
          <a:p>
            <a:pPr marL="914400" lvl="1" indent="-457200">
              <a:lnSpc>
                <a:spcPct val="150000"/>
              </a:lnSpc>
              <a:buAutoNum type="alphaLcPeriod"/>
            </a:pPr>
            <a:r>
              <a:rPr lang="en-US" dirty="0"/>
              <a:t>Same as Rank Histogram filter.</a:t>
            </a:r>
          </a:p>
          <a:p>
            <a:pPr marL="457200" indent="-457200">
              <a:lnSpc>
                <a:spcPct val="150000"/>
              </a:lnSpc>
              <a:buAutoNum type="arabicPeriod"/>
            </a:pPr>
            <a:r>
              <a:rPr lang="en-US" dirty="0"/>
              <a:t>Regress rank increments onto state ranks.</a:t>
            </a:r>
          </a:p>
        </p:txBody>
      </p:sp>
    </p:spTree>
    <p:extLst>
      <p:ext uri="{BB962C8B-B14F-4D97-AF65-F5344CB8AC3E}">
        <p14:creationId xmlns:p14="http://schemas.microsoft.com/office/powerpoint/2010/main" val="3885836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Rank Regression</a:t>
            </a:r>
          </a:p>
        </p:txBody>
      </p:sp>
      <p:sp>
        <p:nvSpPr>
          <p:cNvPr id="3" name="TextBox 2"/>
          <p:cNvSpPr txBox="1"/>
          <p:nvPr/>
        </p:nvSpPr>
        <p:spPr>
          <a:xfrm>
            <a:off x="304800" y="838200"/>
            <a:ext cx="8382000" cy="5078313"/>
          </a:xfrm>
          <a:prstGeom prst="rect">
            <a:avLst/>
          </a:prstGeom>
          <a:noFill/>
        </p:spPr>
        <p:txBody>
          <a:bodyPr wrap="square" rtlCol="0">
            <a:spAutoFit/>
          </a:bodyPr>
          <a:lstStyle/>
          <a:p>
            <a:pPr marL="457200" indent="-457200">
              <a:lnSpc>
                <a:spcPct val="150000"/>
              </a:lnSpc>
              <a:buAutoNum type="arabicPeriod"/>
            </a:pPr>
            <a:r>
              <a:rPr lang="en-US" dirty="0"/>
              <a:t>Convert bivariate ensemble to bivariate rank ensemble.</a:t>
            </a:r>
          </a:p>
          <a:p>
            <a:pPr marL="457200" indent="-457200">
              <a:lnSpc>
                <a:spcPct val="150000"/>
              </a:lnSpc>
              <a:buAutoNum type="arabicPeriod"/>
            </a:pPr>
            <a:r>
              <a:rPr lang="en-US" dirty="0"/>
              <a:t>Do least squares on bivariate rank ensemble.</a:t>
            </a:r>
          </a:p>
          <a:p>
            <a:pPr marL="457200" indent="-457200">
              <a:lnSpc>
                <a:spcPct val="150000"/>
              </a:lnSpc>
              <a:buAutoNum type="arabicPeriod"/>
            </a:pPr>
            <a:r>
              <a:rPr lang="en-US" dirty="0"/>
              <a:t>Convert observation posteriors to rank.</a:t>
            </a:r>
          </a:p>
          <a:p>
            <a:pPr marL="914400" lvl="1" indent="-457200">
              <a:lnSpc>
                <a:spcPct val="150000"/>
              </a:lnSpc>
              <a:buAutoNum type="alphaLcPeriod"/>
            </a:pPr>
            <a:r>
              <a:rPr lang="en-US" dirty="0"/>
              <a:t>Extrapolate by assuming Gaussian tails on prior.</a:t>
            </a:r>
          </a:p>
          <a:p>
            <a:pPr marL="914400" lvl="1" indent="-457200">
              <a:lnSpc>
                <a:spcPct val="150000"/>
              </a:lnSpc>
              <a:buAutoNum type="alphaLcPeriod"/>
            </a:pPr>
            <a:r>
              <a:rPr lang="en-US" dirty="0"/>
              <a:t>Same as Rank Histogram filter.</a:t>
            </a:r>
          </a:p>
          <a:p>
            <a:pPr marL="457200" indent="-457200">
              <a:lnSpc>
                <a:spcPct val="150000"/>
              </a:lnSpc>
              <a:buAutoNum type="arabicPeriod"/>
            </a:pPr>
            <a:r>
              <a:rPr lang="en-US" dirty="0"/>
              <a:t>Regress rank increments onto state ranks.</a:t>
            </a:r>
          </a:p>
          <a:p>
            <a:pPr marL="457200" indent="-457200">
              <a:lnSpc>
                <a:spcPct val="150000"/>
              </a:lnSpc>
              <a:buAutoNum type="arabicPeriod"/>
            </a:pPr>
            <a:r>
              <a:rPr lang="en-US" dirty="0"/>
              <a:t>Convert posterior state ranks to state values.</a:t>
            </a:r>
          </a:p>
          <a:p>
            <a:pPr marL="457200" indent="-457200">
              <a:lnSpc>
                <a:spcPct val="150000"/>
              </a:lnSpc>
              <a:buAutoNum type="arabicPeriod"/>
            </a:pPr>
            <a:r>
              <a:rPr lang="en-US" dirty="0"/>
              <a:t>If posterior rank is outside ‘legal’ values, use weighted average of extrapolation and standard regression.</a:t>
            </a:r>
          </a:p>
        </p:txBody>
      </p:sp>
    </p:spTree>
    <p:extLst>
      <p:ext uri="{BB962C8B-B14F-4D97-AF65-F5344CB8AC3E}">
        <p14:creationId xmlns:p14="http://schemas.microsoft.com/office/powerpoint/2010/main" val="118425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Nonlinear Regression Example</a:t>
            </a:r>
          </a:p>
        </p:txBody>
      </p:sp>
      <p:sp>
        <p:nvSpPr>
          <p:cNvPr id="4" name="TextBox 3"/>
          <p:cNvSpPr txBox="1"/>
          <p:nvPr/>
        </p:nvSpPr>
        <p:spPr>
          <a:xfrm>
            <a:off x="5105400" y="1066800"/>
            <a:ext cx="3733800" cy="2308324"/>
          </a:xfrm>
          <a:prstGeom prst="rect">
            <a:avLst/>
          </a:prstGeom>
          <a:noFill/>
        </p:spPr>
        <p:txBody>
          <a:bodyPr wrap="square" rtlCol="0">
            <a:spAutoFit/>
          </a:bodyPr>
          <a:lstStyle/>
          <a:p>
            <a:r>
              <a:rPr lang="en-US" dirty="0"/>
              <a:t>Rank regression with EAKF for observation marginal.</a:t>
            </a:r>
          </a:p>
          <a:p>
            <a:endParaRPr lang="en-US" dirty="0"/>
          </a:p>
          <a:p>
            <a:r>
              <a:rPr lang="en-US" dirty="0"/>
              <a:t>Follows monotonic ensemble prior ‘exactly’. </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205" r="48333" b="18627"/>
          <a:stretch/>
        </p:blipFill>
        <p:spPr>
          <a:xfrm>
            <a:off x="1143000" y="685800"/>
            <a:ext cx="3581400" cy="3886200"/>
          </a:xfrm>
          <a:prstGeom prst="rect">
            <a:avLst/>
          </a:prstGeom>
        </p:spPr>
      </p:pic>
    </p:spTree>
    <p:extLst>
      <p:ext uri="{BB962C8B-B14F-4D97-AF65-F5344CB8AC3E}">
        <p14:creationId xmlns:p14="http://schemas.microsoft.com/office/powerpoint/2010/main" val="310743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5"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a:solidFill>
                  <a:prstClr val="black"/>
                </a:solidFill>
                <a:latin typeface="Calibri"/>
                <a:ea typeface="+mn-ea"/>
                <a:cs typeface="+mn-cs"/>
              </a:rPr>
              <a:t>Use 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Tree>
    <p:extLst>
      <p:ext uri="{BB962C8B-B14F-4D97-AF65-F5344CB8AC3E}">
        <p14:creationId xmlns:p14="http://schemas.microsoft.com/office/powerpoint/2010/main" val="2658662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Nonlinear Regression Example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205" r="48333" b="18627"/>
          <a:stretch/>
        </p:blipFill>
        <p:spPr>
          <a:xfrm>
            <a:off x="1143000" y="685800"/>
            <a:ext cx="3581400" cy="3886200"/>
          </a:xfrm>
          <a:prstGeom prst="rect">
            <a:avLst/>
          </a:prstGeom>
        </p:spPr>
      </p:pic>
      <p:sp>
        <p:nvSpPr>
          <p:cNvPr id="6" name="TextBox 5">
            <a:extLst>
              <a:ext uri="{FF2B5EF4-FFF2-40B4-BE49-F238E27FC236}">
                <a16:creationId xmlns:a16="http://schemas.microsoft.com/office/drawing/2014/main" id="{BBE829AF-A737-244B-9068-35D306151101}"/>
              </a:ext>
            </a:extLst>
          </p:cNvPr>
          <p:cNvSpPr txBox="1"/>
          <p:nvPr/>
        </p:nvSpPr>
        <p:spPr>
          <a:xfrm>
            <a:off x="5105400" y="1066800"/>
            <a:ext cx="3733800" cy="2308324"/>
          </a:xfrm>
          <a:prstGeom prst="rect">
            <a:avLst/>
          </a:prstGeom>
          <a:noFill/>
        </p:spPr>
        <p:txBody>
          <a:bodyPr wrap="square" rtlCol="0">
            <a:spAutoFit/>
          </a:bodyPr>
          <a:lstStyle/>
          <a:p>
            <a:r>
              <a:rPr lang="en-US" dirty="0"/>
              <a:t>Rank regression with RHF for observation marginal.</a:t>
            </a:r>
          </a:p>
          <a:p>
            <a:endParaRPr lang="en-US" dirty="0"/>
          </a:p>
          <a:p>
            <a:r>
              <a:rPr lang="en-US" dirty="0"/>
              <a:t>Follows monotonic ensemble prior ‘exactly’.</a:t>
            </a:r>
          </a:p>
        </p:txBody>
      </p:sp>
    </p:spTree>
    <p:extLst>
      <p:ext uri="{BB962C8B-B14F-4D97-AF65-F5344CB8AC3E}">
        <p14:creationId xmlns:p14="http://schemas.microsoft.com/office/powerpoint/2010/main" val="2951282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Box 6"/>
          <p:cNvSpPr txBox="1">
            <a:spLocks noChangeArrowheads="1"/>
          </p:cNvSpPr>
          <p:nvPr/>
        </p:nvSpPr>
        <p:spPr bwMode="auto">
          <a:xfrm>
            <a:off x="304800" y="675641"/>
            <a:ext cx="84582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sz="2800" dirty="0"/>
              <a:t>Second approach, use different ‘regression’ for each ensemble member to compute increments for x</a:t>
            </a:r>
            <a:r>
              <a:rPr lang="en-US" sz="2800" baseline="-25000" dirty="0"/>
              <a:t>i</a:t>
            </a:r>
            <a:endParaRPr lang="en-US" sz="2800" dirty="0"/>
          </a:p>
        </p:txBody>
      </p:sp>
      <p:cxnSp>
        <p:nvCxnSpPr>
          <p:cNvPr id="21512" name="Straight Arrow Connector 8"/>
          <p:cNvCxnSpPr>
            <a:cxnSpLocks noChangeShapeType="1"/>
          </p:cNvCxnSpPr>
          <p:nvPr/>
        </p:nvCxnSpPr>
        <p:spPr bwMode="auto">
          <a:xfrm rot="10800000" flipV="1">
            <a:off x="4648200" y="3276600"/>
            <a:ext cx="914400" cy="30480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Focus on the Regression Step</a:t>
            </a:r>
          </a:p>
        </p:txBody>
      </p:sp>
      <p:pic>
        <p:nvPicPr>
          <p:cNvPr id="10" name="Picture 9" descr="DataAssimilationDiagram_fram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6789928" cy="3790696"/>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8"/>
          <p:cNvSpPr txBox="1">
            <a:spLocks noChangeArrowheads="1"/>
          </p:cNvSpPr>
          <p:nvPr/>
        </p:nvSpPr>
        <p:spPr bwMode="auto">
          <a:xfrm>
            <a:off x="5791200" y="3352800"/>
            <a:ext cx="31242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ヒラギノ角ゴ Pro W3" charset="0"/>
                <a:cs typeface="ヒラギノ角ゴ Pro W3" charset="0"/>
              </a:defRPr>
            </a:lvl1pPr>
            <a:lvl2pPr marL="37931725" indent="-37474525">
              <a:defRPr sz="2400">
                <a:solidFill>
                  <a:schemeClr val="tx1"/>
                </a:solidFill>
                <a:latin typeface="Arial" charset="0"/>
                <a:ea typeface="ヒラギノ角ゴ Pro W3" charset="0"/>
                <a:cs typeface="ヒラギノ角ゴ Pro W3" charset="0"/>
              </a:defRPr>
            </a:lvl2pPr>
            <a:lvl3pPr>
              <a:defRPr sz="2400">
                <a:solidFill>
                  <a:schemeClr val="tx1"/>
                </a:solidFill>
                <a:latin typeface="Arial" charset="0"/>
                <a:ea typeface="ヒラギノ角ゴ Pro W3" charset="0"/>
                <a:cs typeface="ヒラギノ角ゴ Pro W3" charset="0"/>
              </a:defRPr>
            </a:lvl3pPr>
            <a:lvl4pPr>
              <a:defRPr sz="2400">
                <a:solidFill>
                  <a:schemeClr val="tx1"/>
                </a:solidFill>
                <a:latin typeface="Arial" charset="0"/>
                <a:ea typeface="ヒラギノ角ゴ Pro W3" charset="0"/>
                <a:cs typeface="ヒラギノ角ゴ Pro W3" charset="0"/>
              </a:defRPr>
            </a:lvl4pPr>
            <a:lvl5pPr>
              <a:defRPr sz="2400">
                <a:solidFill>
                  <a:schemeClr val="tx1"/>
                </a:solidFill>
                <a:latin typeface="Arial"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r>
              <a:rPr lang="en-US" dirty="0" err="1">
                <a:latin typeface="Symbol" charset="0"/>
              </a:rPr>
              <a:t>D</a:t>
            </a:r>
            <a:r>
              <a:rPr lang="en-US" dirty="0" err="1"/>
              <a:t>x</a:t>
            </a:r>
            <a:r>
              <a:rPr lang="en-US" baseline="-25000" dirty="0" err="1"/>
              <a:t>i,n</a:t>
            </a:r>
            <a:r>
              <a:rPr lang="en-US" dirty="0"/>
              <a:t>=</a:t>
            </a:r>
            <a:r>
              <a:rPr lang="en-US" dirty="0" err="1"/>
              <a:t>b</a:t>
            </a:r>
            <a:r>
              <a:rPr lang="en-US" baseline="-25000" dirty="0" err="1"/>
              <a:t>n</a:t>
            </a:r>
            <a:r>
              <a:rPr lang="en-US" dirty="0" err="1">
                <a:latin typeface="Symbol" charset="0"/>
              </a:rPr>
              <a:t>D</a:t>
            </a:r>
            <a:r>
              <a:rPr lang="en-US" dirty="0" err="1"/>
              <a:t>y</a:t>
            </a:r>
            <a:r>
              <a:rPr lang="en-US" baseline="-25000" dirty="0" err="1"/>
              <a:t>n</a:t>
            </a:r>
            <a:r>
              <a:rPr lang="en-US" baseline="-25000" dirty="0"/>
              <a:t>,</a:t>
            </a:r>
            <a:r>
              <a:rPr lang="en-US" dirty="0"/>
              <a:t> </a:t>
            </a:r>
          </a:p>
          <a:p>
            <a:r>
              <a:rPr lang="en-US" dirty="0"/>
              <a:t>          n=1,…N.</a:t>
            </a:r>
          </a:p>
          <a:p>
            <a:endParaRPr lang="en-US" sz="2000" dirty="0"/>
          </a:p>
          <a:p>
            <a:r>
              <a:rPr lang="en-US" dirty="0"/>
              <a:t>N is ensemble size.</a:t>
            </a:r>
          </a:p>
          <a:p>
            <a:r>
              <a:rPr lang="en-US" dirty="0" err="1"/>
              <a:t>b</a:t>
            </a:r>
            <a:r>
              <a:rPr lang="en-US" baseline="-25000" dirty="0" err="1"/>
              <a:t>n</a:t>
            </a:r>
            <a:r>
              <a:rPr lang="en-US" dirty="0"/>
              <a:t> is ‘local’ regression    </a:t>
            </a:r>
          </a:p>
          <a:p>
            <a:r>
              <a:rPr lang="en-US" dirty="0"/>
              <a:t>    coefficient.</a:t>
            </a:r>
          </a:p>
        </p:txBody>
      </p:sp>
    </p:spTree>
    <p:extLst>
      <p:ext uri="{BB962C8B-B14F-4D97-AF65-F5344CB8AC3E}">
        <p14:creationId xmlns:p14="http://schemas.microsoft.com/office/powerpoint/2010/main" val="52023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a:t>
            </a:r>
          </a:p>
        </p:txBody>
      </p:sp>
      <p:sp>
        <p:nvSpPr>
          <p:cNvPr id="3" name="TextBox 2"/>
          <p:cNvSpPr txBox="1"/>
          <p:nvPr/>
        </p:nvSpPr>
        <p:spPr>
          <a:xfrm>
            <a:off x="304800" y="838200"/>
            <a:ext cx="8382000" cy="3416320"/>
          </a:xfrm>
          <a:prstGeom prst="rect">
            <a:avLst/>
          </a:prstGeom>
          <a:noFill/>
        </p:spPr>
        <p:txBody>
          <a:bodyPr wrap="square" rtlCol="0">
            <a:spAutoFit/>
          </a:bodyPr>
          <a:lstStyle/>
          <a:p>
            <a:pPr>
              <a:lnSpc>
                <a:spcPct val="150000"/>
              </a:lnSpc>
            </a:pPr>
            <a:r>
              <a:rPr lang="en-US" dirty="0"/>
              <a:t>Relation between observation and state is nonlinear.</a:t>
            </a:r>
          </a:p>
          <a:p>
            <a:pPr>
              <a:lnSpc>
                <a:spcPct val="150000"/>
              </a:lnSpc>
            </a:pPr>
            <a:r>
              <a:rPr lang="en-US" dirty="0"/>
              <a:t>Try using ’local’ subset of ensemble to compute regression.</a:t>
            </a:r>
          </a:p>
          <a:p>
            <a:pPr>
              <a:lnSpc>
                <a:spcPct val="150000"/>
              </a:lnSpc>
            </a:pPr>
            <a:r>
              <a:rPr lang="en-US" dirty="0"/>
              <a:t>What kind of subset?</a:t>
            </a:r>
          </a:p>
          <a:p>
            <a:pPr>
              <a:lnSpc>
                <a:spcPct val="150000"/>
              </a:lnSpc>
            </a:pPr>
            <a:r>
              <a:rPr lang="en-US" dirty="0"/>
              <a:t>Cluster that contains ensemble member being updated.</a:t>
            </a:r>
          </a:p>
          <a:p>
            <a:pPr lvl="1"/>
            <a:r>
              <a:rPr lang="en-US" dirty="0"/>
              <a:t>Lots of ways to define clusters.</a:t>
            </a:r>
          </a:p>
          <a:p>
            <a:pPr lvl="1"/>
            <a:r>
              <a:rPr lang="en-US" dirty="0"/>
              <a:t>Here, use naïve closest neighbors in (</a:t>
            </a:r>
            <a:r>
              <a:rPr lang="en-US" dirty="0" err="1"/>
              <a:t>x,y</a:t>
            </a:r>
            <a:r>
              <a:rPr lang="en-US" dirty="0"/>
              <a:t>) space.</a:t>
            </a:r>
          </a:p>
          <a:p>
            <a:pPr lvl="1"/>
            <a:r>
              <a:rPr lang="en-US" dirty="0"/>
              <a:t>Vary number of nearest neighbors in subset.</a:t>
            </a:r>
          </a:p>
        </p:txBody>
      </p:sp>
    </p:spTree>
    <p:extLst>
      <p:ext uri="{BB962C8B-B14F-4D97-AF65-F5344CB8AC3E}">
        <p14:creationId xmlns:p14="http://schemas.microsoft.com/office/powerpoint/2010/main" val="186411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6" t="12205" r="48333" b="18627"/>
          <a:stretch/>
        </p:blipFill>
        <p:spPr>
          <a:xfrm>
            <a:off x="1066800" y="685800"/>
            <a:ext cx="3657600" cy="3886200"/>
          </a:xfrm>
          <a:prstGeom prst="rect">
            <a:avLst/>
          </a:prstGeom>
        </p:spPr>
      </p:pic>
      <p:sp>
        <p:nvSpPr>
          <p:cNvPr id="7" name="TextBox 6">
            <a:extLst>
              <a:ext uri="{FF2B5EF4-FFF2-40B4-BE49-F238E27FC236}">
                <a16:creationId xmlns:a16="http://schemas.microsoft.com/office/drawing/2014/main" id="{BDFBC309-BAD6-3B41-9FCB-FA7F7D4EBACE}"/>
              </a:ext>
            </a:extLst>
          </p:cNvPr>
          <p:cNvSpPr txBox="1"/>
          <p:nvPr/>
        </p:nvSpPr>
        <p:spPr>
          <a:xfrm>
            <a:off x="5105400" y="1066800"/>
            <a:ext cx="3733800" cy="1569660"/>
          </a:xfrm>
          <a:prstGeom prst="rect">
            <a:avLst/>
          </a:prstGeom>
          <a:noFill/>
        </p:spPr>
        <p:txBody>
          <a:bodyPr wrap="square" rtlCol="0">
            <a:spAutoFit/>
          </a:bodyPr>
          <a:lstStyle/>
          <a:p>
            <a:r>
              <a:rPr lang="en-US" dirty="0"/>
              <a:t>Local ensemble subset is nearest ½ . Regression approximates local slope of the relation.</a:t>
            </a:r>
          </a:p>
        </p:txBody>
      </p:sp>
    </p:spTree>
    <p:extLst>
      <p:ext uri="{BB962C8B-B14F-4D97-AF65-F5344CB8AC3E}">
        <p14:creationId xmlns:p14="http://schemas.microsoft.com/office/powerpoint/2010/main" val="316113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6" t="12205" r="48333" b="18627"/>
          <a:stretch/>
        </p:blipFill>
        <p:spPr>
          <a:xfrm>
            <a:off x="1066800" y="685800"/>
            <a:ext cx="3657600" cy="3886200"/>
          </a:xfrm>
          <a:prstGeom prst="rect">
            <a:avLst/>
          </a:prstGeom>
        </p:spPr>
      </p:pic>
      <p:sp>
        <p:nvSpPr>
          <p:cNvPr id="7" name="TextBox 6">
            <a:extLst>
              <a:ext uri="{FF2B5EF4-FFF2-40B4-BE49-F238E27FC236}">
                <a16:creationId xmlns:a16="http://schemas.microsoft.com/office/drawing/2014/main" id="{BDFBC309-BAD6-3B41-9FCB-FA7F7D4EBACE}"/>
              </a:ext>
            </a:extLst>
          </p:cNvPr>
          <p:cNvSpPr txBox="1"/>
          <p:nvPr/>
        </p:nvSpPr>
        <p:spPr>
          <a:xfrm>
            <a:off x="5105400" y="1066800"/>
            <a:ext cx="3733800" cy="1569660"/>
          </a:xfrm>
          <a:prstGeom prst="rect">
            <a:avLst/>
          </a:prstGeom>
          <a:noFill/>
        </p:spPr>
        <p:txBody>
          <a:bodyPr wrap="square" rtlCol="0">
            <a:spAutoFit/>
          </a:bodyPr>
          <a:lstStyle/>
          <a:p>
            <a:r>
              <a:rPr lang="en-US" dirty="0"/>
              <a:t>Local ensemble subset is nearest ½ . Regression approximates local slope of the relation.</a:t>
            </a:r>
          </a:p>
        </p:txBody>
      </p:sp>
      <p:sp>
        <p:nvSpPr>
          <p:cNvPr id="6" name="TextBox 5">
            <a:extLst>
              <a:ext uri="{FF2B5EF4-FFF2-40B4-BE49-F238E27FC236}">
                <a16:creationId xmlns:a16="http://schemas.microsoft.com/office/drawing/2014/main" id="{5A27FFD7-A56F-3B43-9126-717679DC012A}"/>
              </a:ext>
            </a:extLst>
          </p:cNvPr>
          <p:cNvSpPr txBox="1"/>
          <p:nvPr/>
        </p:nvSpPr>
        <p:spPr>
          <a:xfrm>
            <a:off x="4767562" y="3124200"/>
            <a:ext cx="4343400" cy="1200329"/>
          </a:xfrm>
          <a:prstGeom prst="rect">
            <a:avLst/>
          </a:prstGeom>
          <a:noFill/>
        </p:spPr>
        <p:txBody>
          <a:bodyPr wrap="square" rtlCol="0">
            <a:spAutoFit/>
          </a:bodyPr>
          <a:lstStyle/>
          <a:p>
            <a:r>
              <a:rPr lang="en-US" dirty="0"/>
              <a:t>Highlighted red increment uses least squares fit to ensemble members in region.</a:t>
            </a:r>
          </a:p>
        </p:txBody>
      </p:sp>
      <p:sp>
        <p:nvSpPr>
          <p:cNvPr id="12" name="Freeform 11">
            <a:extLst>
              <a:ext uri="{FF2B5EF4-FFF2-40B4-BE49-F238E27FC236}">
                <a16:creationId xmlns:a16="http://schemas.microsoft.com/office/drawing/2014/main" id="{4B2C084B-C0FD-FA46-B6AE-69AFCABB738F}"/>
              </a:ext>
            </a:extLst>
          </p:cNvPr>
          <p:cNvSpPr/>
          <p:nvPr/>
        </p:nvSpPr>
        <p:spPr>
          <a:xfrm>
            <a:off x="3631985" y="1163782"/>
            <a:ext cx="831310" cy="2103759"/>
          </a:xfrm>
          <a:custGeom>
            <a:avLst/>
            <a:gdLst>
              <a:gd name="connsiteX0" fmla="*/ 741788 w 831310"/>
              <a:gd name="connsiteY0" fmla="*/ 198226 h 2103759"/>
              <a:gd name="connsiteX1" fmla="*/ 729000 w 831310"/>
              <a:gd name="connsiteY1" fmla="*/ 140677 h 2103759"/>
              <a:gd name="connsiteX2" fmla="*/ 716211 w 831310"/>
              <a:gd name="connsiteY2" fmla="*/ 102310 h 2103759"/>
              <a:gd name="connsiteX3" fmla="*/ 639478 w 831310"/>
              <a:gd name="connsiteY3" fmla="*/ 38366 h 2103759"/>
              <a:gd name="connsiteX4" fmla="*/ 581928 w 831310"/>
              <a:gd name="connsiteY4" fmla="*/ 12789 h 2103759"/>
              <a:gd name="connsiteX5" fmla="*/ 562745 w 831310"/>
              <a:gd name="connsiteY5" fmla="*/ 6394 h 2103759"/>
              <a:gd name="connsiteX6" fmla="*/ 543562 w 831310"/>
              <a:gd name="connsiteY6" fmla="*/ 0 h 2103759"/>
              <a:gd name="connsiteX7" fmla="*/ 447646 w 831310"/>
              <a:gd name="connsiteY7" fmla="*/ 6394 h 2103759"/>
              <a:gd name="connsiteX8" fmla="*/ 402885 w 831310"/>
              <a:gd name="connsiteY8" fmla="*/ 19183 h 2103759"/>
              <a:gd name="connsiteX9" fmla="*/ 345335 w 831310"/>
              <a:gd name="connsiteY9" fmla="*/ 70338 h 2103759"/>
              <a:gd name="connsiteX10" fmla="*/ 313363 w 831310"/>
              <a:gd name="connsiteY10" fmla="*/ 108705 h 2103759"/>
              <a:gd name="connsiteX11" fmla="*/ 281391 w 831310"/>
              <a:gd name="connsiteY11" fmla="*/ 166254 h 2103759"/>
              <a:gd name="connsiteX12" fmla="*/ 268602 w 831310"/>
              <a:gd name="connsiteY12" fmla="*/ 185438 h 2103759"/>
              <a:gd name="connsiteX13" fmla="*/ 262208 w 831310"/>
              <a:gd name="connsiteY13" fmla="*/ 204621 h 2103759"/>
              <a:gd name="connsiteX14" fmla="*/ 236630 w 831310"/>
              <a:gd name="connsiteY14" fmla="*/ 249382 h 2103759"/>
              <a:gd name="connsiteX15" fmla="*/ 223842 w 831310"/>
              <a:gd name="connsiteY15" fmla="*/ 287748 h 2103759"/>
              <a:gd name="connsiteX16" fmla="*/ 198264 w 831310"/>
              <a:gd name="connsiteY16" fmla="*/ 332509 h 2103759"/>
              <a:gd name="connsiteX17" fmla="*/ 191870 w 831310"/>
              <a:gd name="connsiteY17" fmla="*/ 351692 h 2103759"/>
              <a:gd name="connsiteX18" fmla="*/ 179081 w 831310"/>
              <a:gd name="connsiteY18" fmla="*/ 402847 h 2103759"/>
              <a:gd name="connsiteX19" fmla="*/ 166292 w 831310"/>
              <a:gd name="connsiteY19" fmla="*/ 422031 h 2103759"/>
              <a:gd name="connsiteX20" fmla="*/ 159898 w 831310"/>
              <a:gd name="connsiteY20" fmla="*/ 441214 h 2103759"/>
              <a:gd name="connsiteX21" fmla="*/ 147109 w 831310"/>
              <a:gd name="connsiteY21" fmla="*/ 498763 h 2103759"/>
              <a:gd name="connsiteX22" fmla="*/ 134320 w 831310"/>
              <a:gd name="connsiteY22" fmla="*/ 575496 h 2103759"/>
              <a:gd name="connsiteX23" fmla="*/ 121531 w 831310"/>
              <a:gd name="connsiteY23" fmla="*/ 645835 h 2103759"/>
              <a:gd name="connsiteX24" fmla="*/ 108742 w 831310"/>
              <a:gd name="connsiteY24" fmla="*/ 735356 h 2103759"/>
              <a:gd name="connsiteX25" fmla="*/ 95953 w 831310"/>
              <a:gd name="connsiteY25" fmla="*/ 888822 h 2103759"/>
              <a:gd name="connsiteX26" fmla="*/ 89559 w 831310"/>
              <a:gd name="connsiteY26" fmla="*/ 933583 h 2103759"/>
              <a:gd name="connsiteX27" fmla="*/ 76770 w 831310"/>
              <a:gd name="connsiteY27" fmla="*/ 997527 h 2103759"/>
              <a:gd name="connsiteX28" fmla="*/ 57587 w 831310"/>
              <a:gd name="connsiteY28" fmla="*/ 1138204 h 2103759"/>
              <a:gd name="connsiteX29" fmla="*/ 51193 w 831310"/>
              <a:gd name="connsiteY29" fmla="*/ 1176570 h 2103759"/>
              <a:gd name="connsiteX30" fmla="*/ 44798 w 831310"/>
              <a:gd name="connsiteY30" fmla="*/ 1208542 h 2103759"/>
              <a:gd name="connsiteX31" fmla="*/ 32009 w 831310"/>
              <a:gd name="connsiteY31" fmla="*/ 1298064 h 2103759"/>
              <a:gd name="connsiteX32" fmla="*/ 25615 w 831310"/>
              <a:gd name="connsiteY32" fmla="*/ 1336431 h 2103759"/>
              <a:gd name="connsiteX33" fmla="*/ 19221 w 831310"/>
              <a:gd name="connsiteY33" fmla="*/ 1393980 h 2103759"/>
              <a:gd name="connsiteX34" fmla="*/ 12826 w 831310"/>
              <a:gd name="connsiteY34" fmla="*/ 1445135 h 2103759"/>
              <a:gd name="connsiteX35" fmla="*/ 6432 w 831310"/>
              <a:gd name="connsiteY35" fmla="*/ 1547446 h 2103759"/>
              <a:gd name="connsiteX36" fmla="*/ 37 w 831310"/>
              <a:gd name="connsiteY36" fmla="*/ 1611390 h 2103759"/>
              <a:gd name="connsiteX37" fmla="*/ 12826 w 831310"/>
              <a:gd name="connsiteY37" fmla="*/ 1854377 h 2103759"/>
              <a:gd name="connsiteX38" fmla="*/ 25615 w 831310"/>
              <a:gd name="connsiteY38" fmla="*/ 1905533 h 2103759"/>
              <a:gd name="connsiteX39" fmla="*/ 38404 w 831310"/>
              <a:gd name="connsiteY39" fmla="*/ 1956688 h 2103759"/>
              <a:gd name="connsiteX40" fmla="*/ 51193 w 831310"/>
              <a:gd name="connsiteY40" fmla="*/ 1995054 h 2103759"/>
              <a:gd name="connsiteX41" fmla="*/ 95953 w 831310"/>
              <a:gd name="connsiteY41" fmla="*/ 2052604 h 2103759"/>
              <a:gd name="connsiteX42" fmla="*/ 134320 w 831310"/>
              <a:gd name="connsiteY42" fmla="*/ 2078182 h 2103759"/>
              <a:gd name="connsiteX43" fmla="*/ 191870 w 831310"/>
              <a:gd name="connsiteY43" fmla="*/ 2097365 h 2103759"/>
              <a:gd name="connsiteX44" fmla="*/ 211053 w 831310"/>
              <a:gd name="connsiteY44" fmla="*/ 2103759 h 2103759"/>
              <a:gd name="connsiteX45" fmla="*/ 281391 w 831310"/>
              <a:gd name="connsiteY45" fmla="*/ 2097365 h 2103759"/>
              <a:gd name="connsiteX46" fmla="*/ 319758 w 831310"/>
              <a:gd name="connsiteY46" fmla="*/ 2084576 h 2103759"/>
              <a:gd name="connsiteX47" fmla="*/ 338941 w 831310"/>
              <a:gd name="connsiteY47" fmla="*/ 2078182 h 2103759"/>
              <a:gd name="connsiteX48" fmla="*/ 377307 w 831310"/>
              <a:gd name="connsiteY48" fmla="*/ 2046210 h 2103759"/>
              <a:gd name="connsiteX49" fmla="*/ 396491 w 831310"/>
              <a:gd name="connsiteY49" fmla="*/ 2033421 h 2103759"/>
              <a:gd name="connsiteX50" fmla="*/ 422068 w 831310"/>
              <a:gd name="connsiteY50" fmla="*/ 2014238 h 2103759"/>
              <a:gd name="connsiteX51" fmla="*/ 454040 w 831310"/>
              <a:gd name="connsiteY51" fmla="*/ 1975871 h 2103759"/>
              <a:gd name="connsiteX52" fmla="*/ 466829 w 831310"/>
              <a:gd name="connsiteY52" fmla="*/ 1956688 h 2103759"/>
              <a:gd name="connsiteX53" fmla="*/ 486012 w 831310"/>
              <a:gd name="connsiteY53" fmla="*/ 1937505 h 2103759"/>
              <a:gd name="connsiteX54" fmla="*/ 511590 w 831310"/>
              <a:gd name="connsiteY54" fmla="*/ 1899138 h 2103759"/>
              <a:gd name="connsiteX55" fmla="*/ 537167 w 831310"/>
              <a:gd name="connsiteY55" fmla="*/ 1860772 h 2103759"/>
              <a:gd name="connsiteX56" fmla="*/ 549956 w 831310"/>
              <a:gd name="connsiteY56" fmla="*/ 1841589 h 2103759"/>
              <a:gd name="connsiteX57" fmla="*/ 562745 w 831310"/>
              <a:gd name="connsiteY57" fmla="*/ 1803222 h 2103759"/>
              <a:gd name="connsiteX58" fmla="*/ 588323 w 831310"/>
              <a:gd name="connsiteY58" fmla="*/ 1764856 h 2103759"/>
              <a:gd name="connsiteX59" fmla="*/ 613900 w 831310"/>
              <a:gd name="connsiteY59" fmla="*/ 1688123 h 2103759"/>
              <a:gd name="connsiteX60" fmla="*/ 620295 w 831310"/>
              <a:gd name="connsiteY60" fmla="*/ 1668940 h 2103759"/>
              <a:gd name="connsiteX61" fmla="*/ 633084 w 831310"/>
              <a:gd name="connsiteY61" fmla="*/ 1649756 h 2103759"/>
              <a:gd name="connsiteX62" fmla="*/ 658661 w 831310"/>
              <a:gd name="connsiteY62" fmla="*/ 1573024 h 2103759"/>
              <a:gd name="connsiteX63" fmla="*/ 665056 w 831310"/>
              <a:gd name="connsiteY63" fmla="*/ 1553840 h 2103759"/>
              <a:gd name="connsiteX64" fmla="*/ 671450 w 831310"/>
              <a:gd name="connsiteY64" fmla="*/ 1534657 h 2103759"/>
              <a:gd name="connsiteX65" fmla="*/ 684239 w 831310"/>
              <a:gd name="connsiteY65" fmla="*/ 1515474 h 2103759"/>
              <a:gd name="connsiteX66" fmla="*/ 703422 w 831310"/>
              <a:gd name="connsiteY66" fmla="*/ 1438741 h 2103759"/>
              <a:gd name="connsiteX67" fmla="*/ 716211 w 831310"/>
              <a:gd name="connsiteY67" fmla="*/ 1387586 h 2103759"/>
              <a:gd name="connsiteX68" fmla="*/ 729000 w 831310"/>
              <a:gd name="connsiteY68" fmla="*/ 1349219 h 2103759"/>
              <a:gd name="connsiteX69" fmla="*/ 741788 w 831310"/>
              <a:gd name="connsiteY69" fmla="*/ 1298064 h 2103759"/>
              <a:gd name="connsiteX70" fmla="*/ 754577 w 831310"/>
              <a:gd name="connsiteY70" fmla="*/ 1253303 h 2103759"/>
              <a:gd name="connsiteX71" fmla="*/ 760972 w 831310"/>
              <a:gd name="connsiteY71" fmla="*/ 1234120 h 2103759"/>
              <a:gd name="connsiteX72" fmla="*/ 773760 w 831310"/>
              <a:gd name="connsiteY72" fmla="*/ 1182965 h 2103759"/>
              <a:gd name="connsiteX73" fmla="*/ 786549 w 831310"/>
              <a:gd name="connsiteY73" fmla="*/ 1106232 h 2103759"/>
              <a:gd name="connsiteX74" fmla="*/ 799338 w 831310"/>
              <a:gd name="connsiteY74" fmla="*/ 1061471 h 2103759"/>
              <a:gd name="connsiteX75" fmla="*/ 805732 w 831310"/>
              <a:gd name="connsiteY75" fmla="*/ 1016710 h 2103759"/>
              <a:gd name="connsiteX76" fmla="*/ 818521 w 831310"/>
              <a:gd name="connsiteY76" fmla="*/ 933583 h 2103759"/>
              <a:gd name="connsiteX77" fmla="*/ 831310 w 831310"/>
              <a:gd name="connsiteY77" fmla="*/ 805695 h 2103759"/>
              <a:gd name="connsiteX78" fmla="*/ 824916 w 831310"/>
              <a:gd name="connsiteY78" fmla="*/ 511552 h 2103759"/>
              <a:gd name="connsiteX79" fmla="*/ 812127 w 831310"/>
              <a:gd name="connsiteY79" fmla="*/ 409242 h 2103759"/>
              <a:gd name="connsiteX80" fmla="*/ 792944 w 831310"/>
              <a:gd name="connsiteY80" fmla="*/ 294142 h 2103759"/>
              <a:gd name="connsiteX81" fmla="*/ 780155 w 831310"/>
              <a:gd name="connsiteY81" fmla="*/ 255776 h 2103759"/>
              <a:gd name="connsiteX82" fmla="*/ 760972 w 831310"/>
              <a:gd name="connsiteY82" fmla="*/ 217410 h 2103759"/>
              <a:gd name="connsiteX83" fmla="*/ 741788 w 831310"/>
              <a:gd name="connsiteY83" fmla="*/ 198226 h 210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831310" h="2103759">
                <a:moveTo>
                  <a:pt x="741788" y="198226"/>
                </a:moveTo>
                <a:cubicBezTo>
                  <a:pt x="736459" y="185437"/>
                  <a:pt x="734418" y="158737"/>
                  <a:pt x="729000" y="140677"/>
                </a:cubicBezTo>
                <a:cubicBezTo>
                  <a:pt x="725126" y="127765"/>
                  <a:pt x="725743" y="111842"/>
                  <a:pt x="716211" y="102310"/>
                </a:cubicBezTo>
                <a:cubicBezTo>
                  <a:pt x="666975" y="53076"/>
                  <a:pt x="692892" y="73977"/>
                  <a:pt x="639478" y="38366"/>
                </a:cubicBezTo>
                <a:cubicBezTo>
                  <a:pt x="609077" y="18098"/>
                  <a:pt x="627589" y="28009"/>
                  <a:pt x="581928" y="12789"/>
                </a:cubicBezTo>
                <a:lnTo>
                  <a:pt x="562745" y="6394"/>
                </a:lnTo>
                <a:lnTo>
                  <a:pt x="543562" y="0"/>
                </a:lnTo>
                <a:cubicBezTo>
                  <a:pt x="511590" y="2131"/>
                  <a:pt x="479513" y="3040"/>
                  <a:pt x="447646" y="6394"/>
                </a:cubicBezTo>
                <a:cubicBezTo>
                  <a:pt x="435915" y="7629"/>
                  <a:pt x="414771" y="15221"/>
                  <a:pt x="402885" y="19183"/>
                </a:cubicBezTo>
                <a:cubicBezTo>
                  <a:pt x="379821" y="34559"/>
                  <a:pt x="362854" y="44060"/>
                  <a:pt x="345335" y="70338"/>
                </a:cubicBezTo>
                <a:cubicBezTo>
                  <a:pt x="327530" y="97045"/>
                  <a:pt x="337980" y="84087"/>
                  <a:pt x="313363" y="108705"/>
                </a:cubicBezTo>
                <a:cubicBezTo>
                  <a:pt x="302109" y="142470"/>
                  <a:pt x="310708" y="122278"/>
                  <a:pt x="281391" y="166254"/>
                </a:cubicBezTo>
                <a:lnTo>
                  <a:pt x="268602" y="185438"/>
                </a:lnTo>
                <a:cubicBezTo>
                  <a:pt x="266471" y="191832"/>
                  <a:pt x="264863" y="198426"/>
                  <a:pt x="262208" y="204621"/>
                </a:cubicBezTo>
                <a:cubicBezTo>
                  <a:pt x="252474" y="227334"/>
                  <a:pt x="249472" y="230118"/>
                  <a:pt x="236630" y="249382"/>
                </a:cubicBezTo>
                <a:cubicBezTo>
                  <a:pt x="232367" y="262171"/>
                  <a:pt x="229871" y="275691"/>
                  <a:pt x="223842" y="287748"/>
                </a:cubicBezTo>
                <a:cubicBezTo>
                  <a:pt x="207616" y="320200"/>
                  <a:pt x="216341" y="305395"/>
                  <a:pt x="198264" y="332509"/>
                </a:cubicBezTo>
                <a:cubicBezTo>
                  <a:pt x="196133" y="338903"/>
                  <a:pt x="193643" y="345189"/>
                  <a:pt x="191870" y="351692"/>
                </a:cubicBezTo>
                <a:cubicBezTo>
                  <a:pt x="187245" y="368649"/>
                  <a:pt x="188830" y="388222"/>
                  <a:pt x="179081" y="402847"/>
                </a:cubicBezTo>
                <a:lnTo>
                  <a:pt x="166292" y="422031"/>
                </a:lnTo>
                <a:cubicBezTo>
                  <a:pt x="164161" y="428425"/>
                  <a:pt x="161750" y="434733"/>
                  <a:pt x="159898" y="441214"/>
                </a:cubicBezTo>
                <a:cubicBezTo>
                  <a:pt x="154968" y="458469"/>
                  <a:pt x="150154" y="481505"/>
                  <a:pt x="147109" y="498763"/>
                </a:cubicBezTo>
                <a:cubicBezTo>
                  <a:pt x="142603" y="524299"/>
                  <a:pt x="140610" y="550340"/>
                  <a:pt x="134320" y="575496"/>
                </a:cubicBezTo>
                <a:cubicBezTo>
                  <a:pt x="125753" y="609760"/>
                  <a:pt x="126623" y="602554"/>
                  <a:pt x="121531" y="645835"/>
                </a:cubicBezTo>
                <a:cubicBezTo>
                  <a:pt x="111840" y="728212"/>
                  <a:pt x="121327" y="685023"/>
                  <a:pt x="108742" y="735356"/>
                </a:cubicBezTo>
                <a:cubicBezTo>
                  <a:pt x="104479" y="786511"/>
                  <a:pt x="103212" y="838005"/>
                  <a:pt x="95953" y="888822"/>
                </a:cubicBezTo>
                <a:cubicBezTo>
                  <a:pt x="93822" y="903742"/>
                  <a:pt x="92178" y="918741"/>
                  <a:pt x="89559" y="933583"/>
                </a:cubicBezTo>
                <a:cubicBezTo>
                  <a:pt x="85782" y="954989"/>
                  <a:pt x="79466" y="975958"/>
                  <a:pt x="76770" y="997527"/>
                </a:cubicBezTo>
                <a:cubicBezTo>
                  <a:pt x="70973" y="1043902"/>
                  <a:pt x="65200" y="1092522"/>
                  <a:pt x="57587" y="1138204"/>
                </a:cubicBezTo>
                <a:cubicBezTo>
                  <a:pt x="55456" y="1150993"/>
                  <a:pt x="53512" y="1163814"/>
                  <a:pt x="51193" y="1176570"/>
                </a:cubicBezTo>
                <a:cubicBezTo>
                  <a:pt x="49249" y="1187263"/>
                  <a:pt x="46493" y="1197807"/>
                  <a:pt x="44798" y="1208542"/>
                </a:cubicBezTo>
                <a:cubicBezTo>
                  <a:pt x="40097" y="1238317"/>
                  <a:pt x="36964" y="1268330"/>
                  <a:pt x="32009" y="1298064"/>
                </a:cubicBezTo>
                <a:cubicBezTo>
                  <a:pt x="29878" y="1310853"/>
                  <a:pt x="27328" y="1323579"/>
                  <a:pt x="25615" y="1336431"/>
                </a:cubicBezTo>
                <a:cubicBezTo>
                  <a:pt x="23064" y="1355563"/>
                  <a:pt x="21476" y="1374811"/>
                  <a:pt x="19221" y="1393980"/>
                </a:cubicBezTo>
                <a:cubicBezTo>
                  <a:pt x="17213" y="1411047"/>
                  <a:pt x="14958" y="1428083"/>
                  <a:pt x="12826" y="1445135"/>
                </a:cubicBezTo>
                <a:cubicBezTo>
                  <a:pt x="10695" y="1479239"/>
                  <a:pt x="9053" y="1513376"/>
                  <a:pt x="6432" y="1547446"/>
                </a:cubicBezTo>
                <a:cubicBezTo>
                  <a:pt x="4789" y="1568804"/>
                  <a:pt x="37" y="1589969"/>
                  <a:pt x="37" y="1611390"/>
                </a:cubicBezTo>
                <a:cubicBezTo>
                  <a:pt x="37" y="1652146"/>
                  <a:pt x="-1348" y="1783505"/>
                  <a:pt x="12826" y="1854377"/>
                </a:cubicBezTo>
                <a:cubicBezTo>
                  <a:pt x="16273" y="1871612"/>
                  <a:pt x="21352" y="1888481"/>
                  <a:pt x="25615" y="1905533"/>
                </a:cubicBezTo>
                <a:cubicBezTo>
                  <a:pt x="25618" y="1905546"/>
                  <a:pt x="38400" y="1956676"/>
                  <a:pt x="38404" y="1956688"/>
                </a:cubicBezTo>
                <a:cubicBezTo>
                  <a:pt x="42667" y="1969477"/>
                  <a:pt x="43716" y="1983837"/>
                  <a:pt x="51193" y="1995054"/>
                </a:cubicBezTo>
                <a:cubicBezTo>
                  <a:pt x="66071" y="2017372"/>
                  <a:pt x="75147" y="2036422"/>
                  <a:pt x="95953" y="2052604"/>
                </a:cubicBezTo>
                <a:cubicBezTo>
                  <a:pt x="108086" y="2062041"/>
                  <a:pt x="119738" y="2073322"/>
                  <a:pt x="134320" y="2078182"/>
                </a:cubicBezTo>
                <a:lnTo>
                  <a:pt x="191870" y="2097365"/>
                </a:lnTo>
                <a:lnTo>
                  <a:pt x="211053" y="2103759"/>
                </a:lnTo>
                <a:cubicBezTo>
                  <a:pt x="234499" y="2101628"/>
                  <a:pt x="258207" y="2101456"/>
                  <a:pt x="281391" y="2097365"/>
                </a:cubicBezTo>
                <a:cubicBezTo>
                  <a:pt x="294667" y="2095022"/>
                  <a:pt x="306969" y="2088839"/>
                  <a:pt x="319758" y="2084576"/>
                </a:cubicBezTo>
                <a:lnTo>
                  <a:pt x="338941" y="2078182"/>
                </a:lnTo>
                <a:cubicBezTo>
                  <a:pt x="386574" y="2046426"/>
                  <a:pt x="328066" y="2087243"/>
                  <a:pt x="377307" y="2046210"/>
                </a:cubicBezTo>
                <a:cubicBezTo>
                  <a:pt x="383211" y="2041290"/>
                  <a:pt x="390237" y="2037888"/>
                  <a:pt x="396491" y="2033421"/>
                </a:cubicBezTo>
                <a:cubicBezTo>
                  <a:pt x="405163" y="2027227"/>
                  <a:pt x="413542" y="2020632"/>
                  <a:pt x="422068" y="2014238"/>
                </a:cubicBezTo>
                <a:cubicBezTo>
                  <a:pt x="453818" y="1966612"/>
                  <a:pt x="413015" y="2025101"/>
                  <a:pt x="454040" y="1975871"/>
                </a:cubicBezTo>
                <a:cubicBezTo>
                  <a:pt x="458960" y="1969967"/>
                  <a:pt x="461909" y="1962592"/>
                  <a:pt x="466829" y="1956688"/>
                </a:cubicBezTo>
                <a:cubicBezTo>
                  <a:pt x="472618" y="1949741"/>
                  <a:pt x="480460" y="1944643"/>
                  <a:pt x="486012" y="1937505"/>
                </a:cubicBezTo>
                <a:cubicBezTo>
                  <a:pt x="495449" y="1925372"/>
                  <a:pt x="503064" y="1911927"/>
                  <a:pt x="511590" y="1899138"/>
                </a:cubicBezTo>
                <a:lnTo>
                  <a:pt x="537167" y="1860772"/>
                </a:lnTo>
                <a:cubicBezTo>
                  <a:pt x="541430" y="1854378"/>
                  <a:pt x="547526" y="1848880"/>
                  <a:pt x="549956" y="1841589"/>
                </a:cubicBezTo>
                <a:cubicBezTo>
                  <a:pt x="554219" y="1828800"/>
                  <a:pt x="555267" y="1814439"/>
                  <a:pt x="562745" y="1803222"/>
                </a:cubicBezTo>
                <a:lnTo>
                  <a:pt x="588323" y="1764856"/>
                </a:lnTo>
                <a:lnTo>
                  <a:pt x="613900" y="1688123"/>
                </a:lnTo>
                <a:cubicBezTo>
                  <a:pt x="616032" y="1681729"/>
                  <a:pt x="616556" y="1674548"/>
                  <a:pt x="620295" y="1668940"/>
                </a:cubicBezTo>
                <a:lnTo>
                  <a:pt x="633084" y="1649756"/>
                </a:lnTo>
                <a:lnTo>
                  <a:pt x="658661" y="1573024"/>
                </a:lnTo>
                <a:lnTo>
                  <a:pt x="665056" y="1553840"/>
                </a:lnTo>
                <a:cubicBezTo>
                  <a:pt x="667187" y="1547446"/>
                  <a:pt x="667711" y="1540265"/>
                  <a:pt x="671450" y="1534657"/>
                </a:cubicBezTo>
                <a:lnTo>
                  <a:pt x="684239" y="1515474"/>
                </a:lnTo>
                <a:lnTo>
                  <a:pt x="703422" y="1438741"/>
                </a:lnTo>
                <a:lnTo>
                  <a:pt x="716211" y="1387586"/>
                </a:lnTo>
                <a:cubicBezTo>
                  <a:pt x="720474" y="1374797"/>
                  <a:pt x="725731" y="1362297"/>
                  <a:pt x="729000" y="1349219"/>
                </a:cubicBezTo>
                <a:cubicBezTo>
                  <a:pt x="733263" y="1332167"/>
                  <a:pt x="736229" y="1314738"/>
                  <a:pt x="741788" y="1298064"/>
                </a:cubicBezTo>
                <a:cubicBezTo>
                  <a:pt x="757121" y="1252070"/>
                  <a:pt x="738518" y="1309507"/>
                  <a:pt x="754577" y="1253303"/>
                </a:cubicBezTo>
                <a:cubicBezTo>
                  <a:pt x="756429" y="1246822"/>
                  <a:pt x="759199" y="1240623"/>
                  <a:pt x="760972" y="1234120"/>
                </a:cubicBezTo>
                <a:cubicBezTo>
                  <a:pt x="765597" y="1217163"/>
                  <a:pt x="770870" y="1200302"/>
                  <a:pt x="773760" y="1182965"/>
                </a:cubicBezTo>
                <a:cubicBezTo>
                  <a:pt x="778023" y="1157387"/>
                  <a:pt x="778348" y="1130832"/>
                  <a:pt x="786549" y="1106232"/>
                </a:cubicBezTo>
                <a:cubicBezTo>
                  <a:pt x="792030" y="1089792"/>
                  <a:pt x="796125" y="1079141"/>
                  <a:pt x="799338" y="1061471"/>
                </a:cubicBezTo>
                <a:cubicBezTo>
                  <a:pt x="802034" y="1046642"/>
                  <a:pt x="803254" y="1031577"/>
                  <a:pt x="805732" y="1016710"/>
                </a:cubicBezTo>
                <a:cubicBezTo>
                  <a:pt x="816470" y="952282"/>
                  <a:pt x="809241" y="1020196"/>
                  <a:pt x="818521" y="933583"/>
                </a:cubicBezTo>
                <a:cubicBezTo>
                  <a:pt x="823085" y="890985"/>
                  <a:pt x="831310" y="805695"/>
                  <a:pt x="831310" y="805695"/>
                </a:cubicBezTo>
                <a:cubicBezTo>
                  <a:pt x="829179" y="707647"/>
                  <a:pt x="828480" y="609558"/>
                  <a:pt x="824916" y="511552"/>
                </a:cubicBezTo>
                <a:cubicBezTo>
                  <a:pt x="824020" y="486915"/>
                  <a:pt x="815656" y="435712"/>
                  <a:pt x="812127" y="409242"/>
                </a:cubicBezTo>
                <a:cubicBezTo>
                  <a:pt x="807002" y="370807"/>
                  <a:pt x="804151" y="331498"/>
                  <a:pt x="792944" y="294142"/>
                </a:cubicBezTo>
                <a:cubicBezTo>
                  <a:pt x="789070" y="281230"/>
                  <a:pt x="784418" y="268565"/>
                  <a:pt x="780155" y="255776"/>
                </a:cubicBezTo>
                <a:cubicBezTo>
                  <a:pt x="773402" y="235517"/>
                  <a:pt x="775136" y="235116"/>
                  <a:pt x="760972" y="217410"/>
                </a:cubicBezTo>
                <a:cubicBezTo>
                  <a:pt x="757206" y="212702"/>
                  <a:pt x="747117" y="211015"/>
                  <a:pt x="741788" y="198226"/>
                </a:cubicBez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ADD600B-646E-9D4E-8788-AFDBB5D6EB80}"/>
              </a:ext>
            </a:extLst>
          </p:cNvPr>
          <p:cNvCxnSpPr/>
          <p:nvPr/>
        </p:nvCxnSpPr>
        <p:spPr>
          <a:xfrm flipH="1" flipV="1">
            <a:off x="4343400" y="2743200"/>
            <a:ext cx="533400" cy="381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336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6" t="12205" r="48333" b="18627"/>
          <a:stretch/>
        </p:blipFill>
        <p:spPr>
          <a:xfrm>
            <a:off x="1066800" y="685800"/>
            <a:ext cx="3657600" cy="3886200"/>
          </a:xfrm>
          <a:prstGeom prst="rect">
            <a:avLst/>
          </a:prstGeom>
        </p:spPr>
      </p:pic>
      <p:sp>
        <p:nvSpPr>
          <p:cNvPr id="6" name="TextBox 5">
            <a:extLst>
              <a:ext uri="{FF2B5EF4-FFF2-40B4-BE49-F238E27FC236}">
                <a16:creationId xmlns:a16="http://schemas.microsoft.com/office/drawing/2014/main" id="{5A27FFD7-A56F-3B43-9126-717679DC012A}"/>
              </a:ext>
            </a:extLst>
          </p:cNvPr>
          <p:cNvSpPr txBox="1"/>
          <p:nvPr/>
        </p:nvSpPr>
        <p:spPr>
          <a:xfrm>
            <a:off x="4767562" y="3124200"/>
            <a:ext cx="4343400" cy="1200329"/>
          </a:xfrm>
          <a:prstGeom prst="rect">
            <a:avLst/>
          </a:prstGeom>
          <a:noFill/>
        </p:spPr>
        <p:txBody>
          <a:bodyPr wrap="square" rtlCol="0">
            <a:spAutoFit/>
          </a:bodyPr>
          <a:lstStyle/>
          <a:p>
            <a:r>
              <a:rPr lang="en-US" dirty="0"/>
              <a:t>Highlighted red increment uses least squares fit to ensemble members in region.</a:t>
            </a:r>
          </a:p>
        </p:txBody>
      </p:sp>
      <p:sp>
        <p:nvSpPr>
          <p:cNvPr id="12" name="Freeform 11">
            <a:extLst>
              <a:ext uri="{FF2B5EF4-FFF2-40B4-BE49-F238E27FC236}">
                <a16:creationId xmlns:a16="http://schemas.microsoft.com/office/drawing/2014/main" id="{4B2C084B-C0FD-FA46-B6AE-69AFCABB738F}"/>
              </a:ext>
            </a:extLst>
          </p:cNvPr>
          <p:cNvSpPr/>
          <p:nvPr/>
        </p:nvSpPr>
        <p:spPr>
          <a:xfrm>
            <a:off x="3631985" y="1163782"/>
            <a:ext cx="831310" cy="2103759"/>
          </a:xfrm>
          <a:custGeom>
            <a:avLst/>
            <a:gdLst>
              <a:gd name="connsiteX0" fmla="*/ 741788 w 831310"/>
              <a:gd name="connsiteY0" fmla="*/ 198226 h 2103759"/>
              <a:gd name="connsiteX1" fmla="*/ 729000 w 831310"/>
              <a:gd name="connsiteY1" fmla="*/ 140677 h 2103759"/>
              <a:gd name="connsiteX2" fmla="*/ 716211 w 831310"/>
              <a:gd name="connsiteY2" fmla="*/ 102310 h 2103759"/>
              <a:gd name="connsiteX3" fmla="*/ 639478 w 831310"/>
              <a:gd name="connsiteY3" fmla="*/ 38366 h 2103759"/>
              <a:gd name="connsiteX4" fmla="*/ 581928 w 831310"/>
              <a:gd name="connsiteY4" fmla="*/ 12789 h 2103759"/>
              <a:gd name="connsiteX5" fmla="*/ 562745 w 831310"/>
              <a:gd name="connsiteY5" fmla="*/ 6394 h 2103759"/>
              <a:gd name="connsiteX6" fmla="*/ 543562 w 831310"/>
              <a:gd name="connsiteY6" fmla="*/ 0 h 2103759"/>
              <a:gd name="connsiteX7" fmla="*/ 447646 w 831310"/>
              <a:gd name="connsiteY7" fmla="*/ 6394 h 2103759"/>
              <a:gd name="connsiteX8" fmla="*/ 402885 w 831310"/>
              <a:gd name="connsiteY8" fmla="*/ 19183 h 2103759"/>
              <a:gd name="connsiteX9" fmla="*/ 345335 w 831310"/>
              <a:gd name="connsiteY9" fmla="*/ 70338 h 2103759"/>
              <a:gd name="connsiteX10" fmla="*/ 313363 w 831310"/>
              <a:gd name="connsiteY10" fmla="*/ 108705 h 2103759"/>
              <a:gd name="connsiteX11" fmla="*/ 281391 w 831310"/>
              <a:gd name="connsiteY11" fmla="*/ 166254 h 2103759"/>
              <a:gd name="connsiteX12" fmla="*/ 268602 w 831310"/>
              <a:gd name="connsiteY12" fmla="*/ 185438 h 2103759"/>
              <a:gd name="connsiteX13" fmla="*/ 262208 w 831310"/>
              <a:gd name="connsiteY13" fmla="*/ 204621 h 2103759"/>
              <a:gd name="connsiteX14" fmla="*/ 236630 w 831310"/>
              <a:gd name="connsiteY14" fmla="*/ 249382 h 2103759"/>
              <a:gd name="connsiteX15" fmla="*/ 223842 w 831310"/>
              <a:gd name="connsiteY15" fmla="*/ 287748 h 2103759"/>
              <a:gd name="connsiteX16" fmla="*/ 198264 w 831310"/>
              <a:gd name="connsiteY16" fmla="*/ 332509 h 2103759"/>
              <a:gd name="connsiteX17" fmla="*/ 191870 w 831310"/>
              <a:gd name="connsiteY17" fmla="*/ 351692 h 2103759"/>
              <a:gd name="connsiteX18" fmla="*/ 179081 w 831310"/>
              <a:gd name="connsiteY18" fmla="*/ 402847 h 2103759"/>
              <a:gd name="connsiteX19" fmla="*/ 166292 w 831310"/>
              <a:gd name="connsiteY19" fmla="*/ 422031 h 2103759"/>
              <a:gd name="connsiteX20" fmla="*/ 159898 w 831310"/>
              <a:gd name="connsiteY20" fmla="*/ 441214 h 2103759"/>
              <a:gd name="connsiteX21" fmla="*/ 147109 w 831310"/>
              <a:gd name="connsiteY21" fmla="*/ 498763 h 2103759"/>
              <a:gd name="connsiteX22" fmla="*/ 134320 w 831310"/>
              <a:gd name="connsiteY22" fmla="*/ 575496 h 2103759"/>
              <a:gd name="connsiteX23" fmla="*/ 121531 w 831310"/>
              <a:gd name="connsiteY23" fmla="*/ 645835 h 2103759"/>
              <a:gd name="connsiteX24" fmla="*/ 108742 w 831310"/>
              <a:gd name="connsiteY24" fmla="*/ 735356 h 2103759"/>
              <a:gd name="connsiteX25" fmla="*/ 95953 w 831310"/>
              <a:gd name="connsiteY25" fmla="*/ 888822 h 2103759"/>
              <a:gd name="connsiteX26" fmla="*/ 89559 w 831310"/>
              <a:gd name="connsiteY26" fmla="*/ 933583 h 2103759"/>
              <a:gd name="connsiteX27" fmla="*/ 76770 w 831310"/>
              <a:gd name="connsiteY27" fmla="*/ 997527 h 2103759"/>
              <a:gd name="connsiteX28" fmla="*/ 57587 w 831310"/>
              <a:gd name="connsiteY28" fmla="*/ 1138204 h 2103759"/>
              <a:gd name="connsiteX29" fmla="*/ 51193 w 831310"/>
              <a:gd name="connsiteY29" fmla="*/ 1176570 h 2103759"/>
              <a:gd name="connsiteX30" fmla="*/ 44798 w 831310"/>
              <a:gd name="connsiteY30" fmla="*/ 1208542 h 2103759"/>
              <a:gd name="connsiteX31" fmla="*/ 32009 w 831310"/>
              <a:gd name="connsiteY31" fmla="*/ 1298064 h 2103759"/>
              <a:gd name="connsiteX32" fmla="*/ 25615 w 831310"/>
              <a:gd name="connsiteY32" fmla="*/ 1336431 h 2103759"/>
              <a:gd name="connsiteX33" fmla="*/ 19221 w 831310"/>
              <a:gd name="connsiteY33" fmla="*/ 1393980 h 2103759"/>
              <a:gd name="connsiteX34" fmla="*/ 12826 w 831310"/>
              <a:gd name="connsiteY34" fmla="*/ 1445135 h 2103759"/>
              <a:gd name="connsiteX35" fmla="*/ 6432 w 831310"/>
              <a:gd name="connsiteY35" fmla="*/ 1547446 h 2103759"/>
              <a:gd name="connsiteX36" fmla="*/ 37 w 831310"/>
              <a:gd name="connsiteY36" fmla="*/ 1611390 h 2103759"/>
              <a:gd name="connsiteX37" fmla="*/ 12826 w 831310"/>
              <a:gd name="connsiteY37" fmla="*/ 1854377 h 2103759"/>
              <a:gd name="connsiteX38" fmla="*/ 25615 w 831310"/>
              <a:gd name="connsiteY38" fmla="*/ 1905533 h 2103759"/>
              <a:gd name="connsiteX39" fmla="*/ 38404 w 831310"/>
              <a:gd name="connsiteY39" fmla="*/ 1956688 h 2103759"/>
              <a:gd name="connsiteX40" fmla="*/ 51193 w 831310"/>
              <a:gd name="connsiteY40" fmla="*/ 1995054 h 2103759"/>
              <a:gd name="connsiteX41" fmla="*/ 95953 w 831310"/>
              <a:gd name="connsiteY41" fmla="*/ 2052604 h 2103759"/>
              <a:gd name="connsiteX42" fmla="*/ 134320 w 831310"/>
              <a:gd name="connsiteY42" fmla="*/ 2078182 h 2103759"/>
              <a:gd name="connsiteX43" fmla="*/ 191870 w 831310"/>
              <a:gd name="connsiteY43" fmla="*/ 2097365 h 2103759"/>
              <a:gd name="connsiteX44" fmla="*/ 211053 w 831310"/>
              <a:gd name="connsiteY44" fmla="*/ 2103759 h 2103759"/>
              <a:gd name="connsiteX45" fmla="*/ 281391 w 831310"/>
              <a:gd name="connsiteY45" fmla="*/ 2097365 h 2103759"/>
              <a:gd name="connsiteX46" fmla="*/ 319758 w 831310"/>
              <a:gd name="connsiteY46" fmla="*/ 2084576 h 2103759"/>
              <a:gd name="connsiteX47" fmla="*/ 338941 w 831310"/>
              <a:gd name="connsiteY47" fmla="*/ 2078182 h 2103759"/>
              <a:gd name="connsiteX48" fmla="*/ 377307 w 831310"/>
              <a:gd name="connsiteY48" fmla="*/ 2046210 h 2103759"/>
              <a:gd name="connsiteX49" fmla="*/ 396491 w 831310"/>
              <a:gd name="connsiteY49" fmla="*/ 2033421 h 2103759"/>
              <a:gd name="connsiteX50" fmla="*/ 422068 w 831310"/>
              <a:gd name="connsiteY50" fmla="*/ 2014238 h 2103759"/>
              <a:gd name="connsiteX51" fmla="*/ 454040 w 831310"/>
              <a:gd name="connsiteY51" fmla="*/ 1975871 h 2103759"/>
              <a:gd name="connsiteX52" fmla="*/ 466829 w 831310"/>
              <a:gd name="connsiteY52" fmla="*/ 1956688 h 2103759"/>
              <a:gd name="connsiteX53" fmla="*/ 486012 w 831310"/>
              <a:gd name="connsiteY53" fmla="*/ 1937505 h 2103759"/>
              <a:gd name="connsiteX54" fmla="*/ 511590 w 831310"/>
              <a:gd name="connsiteY54" fmla="*/ 1899138 h 2103759"/>
              <a:gd name="connsiteX55" fmla="*/ 537167 w 831310"/>
              <a:gd name="connsiteY55" fmla="*/ 1860772 h 2103759"/>
              <a:gd name="connsiteX56" fmla="*/ 549956 w 831310"/>
              <a:gd name="connsiteY56" fmla="*/ 1841589 h 2103759"/>
              <a:gd name="connsiteX57" fmla="*/ 562745 w 831310"/>
              <a:gd name="connsiteY57" fmla="*/ 1803222 h 2103759"/>
              <a:gd name="connsiteX58" fmla="*/ 588323 w 831310"/>
              <a:gd name="connsiteY58" fmla="*/ 1764856 h 2103759"/>
              <a:gd name="connsiteX59" fmla="*/ 613900 w 831310"/>
              <a:gd name="connsiteY59" fmla="*/ 1688123 h 2103759"/>
              <a:gd name="connsiteX60" fmla="*/ 620295 w 831310"/>
              <a:gd name="connsiteY60" fmla="*/ 1668940 h 2103759"/>
              <a:gd name="connsiteX61" fmla="*/ 633084 w 831310"/>
              <a:gd name="connsiteY61" fmla="*/ 1649756 h 2103759"/>
              <a:gd name="connsiteX62" fmla="*/ 658661 w 831310"/>
              <a:gd name="connsiteY62" fmla="*/ 1573024 h 2103759"/>
              <a:gd name="connsiteX63" fmla="*/ 665056 w 831310"/>
              <a:gd name="connsiteY63" fmla="*/ 1553840 h 2103759"/>
              <a:gd name="connsiteX64" fmla="*/ 671450 w 831310"/>
              <a:gd name="connsiteY64" fmla="*/ 1534657 h 2103759"/>
              <a:gd name="connsiteX65" fmla="*/ 684239 w 831310"/>
              <a:gd name="connsiteY65" fmla="*/ 1515474 h 2103759"/>
              <a:gd name="connsiteX66" fmla="*/ 703422 w 831310"/>
              <a:gd name="connsiteY66" fmla="*/ 1438741 h 2103759"/>
              <a:gd name="connsiteX67" fmla="*/ 716211 w 831310"/>
              <a:gd name="connsiteY67" fmla="*/ 1387586 h 2103759"/>
              <a:gd name="connsiteX68" fmla="*/ 729000 w 831310"/>
              <a:gd name="connsiteY68" fmla="*/ 1349219 h 2103759"/>
              <a:gd name="connsiteX69" fmla="*/ 741788 w 831310"/>
              <a:gd name="connsiteY69" fmla="*/ 1298064 h 2103759"/>
              <a:gd name="connsiteX70" fmla="*/ 754577 w 831310"/>
              <a:gd name="connsiteY70" fmla="*/ 1253303 h 2103759"/>
              <a:gd name="connsiteX71" fmla="*/ 760972 w 831310"/>
              <a:gd name="connsiteY71" fmla="*/ 1234120 h 2103759"/>
              <a:gd name="connsiteX72" fmla="*/ 773760 w 831310"/>
              <a:gd name="connsiteY72" fmla="*/ 1182965 h 2103759"/>
              <a:gd name="connsiteX73" fmla="*/ 786549 w 831310"/>
              <a:gd name="connsiteY73" fmla="*/ 1106232 h 2103759"/>
              <a:gd name="connsiteX74" fmla="*/ 799338 w 831310"/>
              <a:gd name="connsiteY74" fmla="*/ 1061471 h 2103759"/>
              <a:gd name="connsiteX75" fmla="*/ 805732 w 831310"/>
              <a:gd name="connsiteY75" fmla="*/ 1016710 h 2103759"/>
              <a:gd name="connsiteX76" fmla="*/ 818521 w 831310"/>
              <a:gd name="connsiteY76" fmla="*/ 933583 h 2103759"/>
              <a:gd name="connsiteX77" fmla="*/ 831310 w 831310"/>
              <a:gd name="connsiteY77" fmla="*/ 805695 h 2103759"/>
              <a:gd name="connsiteX78" fmla="*/ 824916 w 831310"/>
              <a:gd name="connsiteY78" fmla="*/ 511552 h 2103759"/>
              <a:gd name="connsiteX79" fmla="*/ 812127 w 831310"/>
              <a:gd name="connsiteY79" fmla="*/ 409242 h 2103759"/>
              <a:gd name="connsiteX80" fmla="*/ 792944 w 831310"/>
              <a:gd name="connsiteY80" fmla="*/ 294142 h 2103759"/>
              <a:gd name="connsiteX81" fmla="*/ 780155 w 831310"/>
              <a:gd name="connsiteY81" fmla="*/ 255776 h 2103759"/>
              <a:gd name="connsiteX82" fmla="*/ 760972 w 831310"/>
              <a:gd name="connsiteY82" fmla="*/ 217410 h 2103759"/>
              <a:gd name="connsiteX83" fmla="*/ 741788 w 831310"/>
              <a:gd name="connsiteY83" fmla="*/ 198226 h 210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831310" h="2103759">
                <a:moveTo>
                  <a:pt x="741788" y="198226"/>
                </a:moveTo>
                <a:cubicBezTo>
                  <a:pt x="736459" y="185437"/>
                  <a:pt x="734418" y="158737"/>
                  <a:pt x="729000" y="140677"/>
                </a:cubicBezTo>
                <a:cubicBezTo>
                  <a:pt x="725126" y="127765"/>
                  <a:pt x="725743" y="111842"/>
                  <a:pt x="716211" y="102310"/>
                </a:cubicBezTo>
                <a:cubicBezTo>
                  <a:pt x="666975" y="53076"/>
                  <a:pt x="692892" y="73977"/>
                  <a:pt x="639478" y="38366"/>
                </a:cubicBezTo>
                <a:cubicBezTo>
                  <a:pt x="609077" y="18098"/>
                  <a:pt x="627589" y="28009"/>
                  <a:pt x="581928" y="12789"/>
                </a:cubicBezTo>
                <a:lnTo>
                  <a:pt x="562745" y="6394"/>
                </a:lnTo>
                <a:lnTo>
                  <a:pt x="543562" y="0"/>
                </a:lnTo>
                <a:cubicBezTo>
                  <a:pt x="511590" y="2131"/>
                  <a:pt x="479513" y="3040"/>
                  <a:pt x="447646" y="6394"/>
                </a:cubicBezTo>
                <a:cubicBezTo>
                  <a:pt x="435915" y="7629"/>
                  <a:pt x="414771" y="15221"/>
                  <a:pt x="402885" y="19183"/>
                </a:cubicBezTo>
                <a:cubicBezTo>
                  <a:pt x="379821" y="34559"/>
                  <a:pt x="362854" y="44060"/>
                  <a:pt x="345335" y="70338"/>
                </a:cubicBezTo>
                <a:cubicBezTo>
                  <a:pt x="327530" y="97045"/>
                  <a:pt x="337980" y="84087"/>
                  <a:pt x="313363" y="108705"/>
                </a:cubicBezTo>
                <a:cubicBezTo>
                  <a:pt x="302109" y="142470"/>
                  <a:pt x="310708" y="122278"/>
                  <a:pt x="281391" y="166254"/>
                </a:cubicBezTo>
                <a:lnTo>
                  <a:pt x="268602" y="185438"/>
                </a:lnTo>
                <a:cubicBezTo>
                  <a:pt x="266471" y="191832"/>
                  <a:pt x="264863" y="198426"/>
                  <a:pt x="262208" y="204621"/>
                </a:cubicBezTo>
                <a:cubicBezTo>
                  <a:pt x="252474" y="227334"/>
                  <a:pt x="249472" y="230118"/>
                  <a:pt x="236630" y="249382"/>
                </a:cubicBezTo>
                <a:cubicBezTo>
                  <a:pt x="232367" y="262171"/>
                  <a:pt x="229871" y="275691"/>
                  <a:pt x="223842" y="287748"/>
                </a:cubicBezTo>
                <a:cubicBezTo>
                  <a:pt x="207616" y="320200"/>
                  <a:pt x="216341" y="305395"/>
                  <a:pt x="198264" y="332509"/>
                </a:cubicBezTo>
                <a:cubicBezTo>
                  <a:pt x="196133" y="338903"/>
                  <a:pt x="193643" y="345189"/>
                  <a:pt x="191870" y="351692"/>
                </a:cubicBezTo>
                <a:cubicBezTo>
                  <a:pt x="187245" y="368649"/>
                  <a:pt x="188830" y="388222"/>
                  <a:pt x="179081" y="402847"/>
                </a:cubicBezTo>
                <a:lnTo>
                  <a:pt x="166292" y="422031"/>
                </a:lnTo>
                <a:cubicBezTo>
                  <a:pt x="164161" y="428425"/>
                  <a:pt x="161750" y="434733"/>
                  <a:pt x="159898" y="441214"/>
                </a:cubicBezTo>
                <a:cubicBezTo>
                  <a:pt x="154968" y="458469"/>
                  <a:pt x="150154" y="481505"/>
                  <a:pt x="147109" y="498763"/>
                </a:cubicBezTo>
                <a:cubicBezTo>
                  <a:pt x="142603" y="524299"/>
                  <a:pt x="140610" y="550340"/>
                  <a:pt x="134320" y="575496"/>
                </a:cubicBezTo>
                <a:cubicBezTo>
                  <a:pt x="125753" y="609760"/>
                  <a:pt x="126623" y="602554"/>
                  <a:pt x="121531" y="645835"/>
                </a:cubicBezTo>
                <a:cubicBezTo>
                  <a:pt x="111840" y="728212"/>
                  <a:pt x="121327" y="685023"/>
                  <a:pt x="108742" y="735356"/>
                </a:cubicBezTo>
                <a:cubicBezTo>
                  <a:pt x="104479" y="786511"/>
                  <a:pt x="103212" y="838005"/>
                  <a:pt x="95953" y="888822"/>
                </a:cubicBezTo>
                <a:cubicBezTo>
                  <a:pt x="93822" y="903742"/>
                  <a:pt x="92178" y="918741"/>
                  <a:pt x="89559" y="933583"/>
                </a:cubicBezTo>
                <a:cubicBezTo>
                  <a:pt x="85782" y="954989"/>
                  <a:pt x="79466" y="975958"/>
                  <a:pt x="76770" y="997527"/>
                </a:cubicBezTo>
                <a:cubicBezTo>
                  <a:pt x="70973" y="1043902"/>
                  <a:pt x="65200" y="1092522"/>
                  <a:pt x="57587" y="1138204"/>
                </a:cubicBezTo>
                <a:cubicBezTo>
                  <a:pt x="55456" y="1150993"/>
                  <a:pt x="53512" y="1163814"/>
                  <a:pt x="51193" y="1176570"/>
                </a:cubicBezTo>
                <a:cubicBezTo>
                  <a:pt x="49249" y="1187263"/>
                  <a:pt x="46493" y="1197807"/>
                  <a:pt x="44798" y="1208542"/>
                </a:cubicBezTo>
                <a:cubicBezTo>
                  <a:pt x="40097" y="1238317"/>
                  <a:pt x="36964" y="1268330"/>
                  <a:pt x="32009" y="1298064"/>
                </a:cubicBezTo>
                <a:cubicBezTo>
                  <a:pt x="29878" y="1310853"/>
                  <a:pt x="27328" y="1323579"/>
                  <a:pt x="25615" y="1336431"/>
                </a:cubicBezTo>
                <a:cubicBezTo>
                  <a:pt x="23064" y="1355563"/>
                  <a:pt x="21476" y="1374811"/>
                  <a:pt x="19221" y="1393980"/>
                </a:cubicBezTo>
                <a:cubicBezTo>
                  <a:pt x="17213" y="1411047"/>
                  <a:pt x="14958" y="1428083"/>
                  <a:pt x="12826" y="1445135"/>
                </a:cubicBezTo>
                <a:cubicBezTo>
                  <a:pt x="10695" y="1479239"/>
                  <a:pt x="9053" y="1513376"/>
                  <a:pt x="6432" y="1547446"/>
                </a:cubicBezTo>
                <a:cubicBezTo>
                  <a:pt x="4789" y="1568804"/>
                  <a:pt x="37" y="1589969"/>
                  <a:pt x="37" y="1611390"/>
                </a:cubicBezTo>
                <a:cubicBezTo>
                  <a:pt x="37" y="1652146"/>
                  <a:pt x="-1348" y="1783505"/>
                  <a:pt x="12826" y="1854377"/>
                </a:cubicBezTo>
                <a:cubicBezTo>
                  <a:pt x="16273" y="1871612"/>
                  <a:pt x="21352" y="1888481"/>
                  <a:pt x="25615" y="1905533"/>
                </a:cubicBezTo>
                <a:cubicBezTo>
                  <a:pt x="25618" y="1905546"/>
                  <a:pt x="38400" y="1956676"/>
                  <a:pt x="38404" y="1956688"/>
                </a:cubicBezTo>
                <a:cubicBezTo>
                  <a:pt x="42667" y="1969477"/>
                  <a:pt x="43716" y="1983837"/>
                  <a:pt x="51193" y="1995054"/>
                </a:cubicBezTo>
                <a:cubicBezTo>
                  <a:pt x="66071" y="2017372"/>
                  <a:pt x="75147" y="2036422"/>
                  <a:pt x="95953" y="2052604"/>
                </a:cubicBezTo>
                <a:cubicBezTo>
                  <a:pt x="108086" y="2062041"/>
                  <a:pt x="119738" y="2073322"/>
                  <a:pt x="134320" y="2078182"/>
                </a:cubicBezTo>
                <a:lnTo>
                  <a:pt x="191870" y="2097365"/>
                </a:lnTo>
                <a:lnTo>
                  <a:pt x="211053" y="2103759"/>
                </a:lnTo>
                <a:cubicBezTo>
                  <a:pt x="234499" y="2101628"/>
                  <a:pt x="258207" y="2101456"/>
                  <a:pt x="281391" y="2097365"/>
                </a:cubicBezTo>
                <a:cubicBezTo>
                  <a:pt x="294667" y="2095022"/>
                  <a:pt x="306969" y="2088839"/>
                  <a:pt x="319758" y="2084576"/>
                </a:cubicBezTo>
                <a:lnTo>
                  <a:pt x="338941" y="2078182"/>
                </a:lnTo>
                <a:cubicBezTo>
                  <a:pt x="386574" y="2046426"/>
                  <a:pt x="328066" y="2087243"/>
                  <a:pt x="377307" y="2046210"/>
                </a:cubicBezTo>
                <a:cubicBezTo>
                  <a:pt x="383211" y="2041290"/>
                  <a:pt x="390237" y="2037888"/>
                  <a:pt x="396491" y="2033421"/>
                </a:cubicBezTo>
                <a:cubicBezTo>
                  <a:pt x="405163" y="2027227"/>
                  <a:pt x="413542" y="2020632"/>
                  <a:pt x="422068" y="2014238"/>
                </a:cubicBezTo>
                <a:cubicBezTo>
                  <a:pt x="453818" y="1966612"/>
                  <a:pt x="413015" y="2025101"/>
                  <a:pt x="454040" y="1975871"/>
                </a:cubicBezTo>
                <a:cubicBezTo>
                  <a:pt x="458960" y="1969967"/>
                  <a:pt x="461909" y="1962592"/>
                  <a:pt x="466829" y="1956688"/>
                </a:cubicBezTo>
                <a:cubicBezTo>
                  <a:pt x="472618" y="1949741"/>
                  <a:pt x="480460" y="1944643"/>
                  <a:pt x="486012" y="1937505"/>
                </a:cubicBezTo>
                <a:cubicBezTo>
                  <a:pt x="495449" y="1925372"/>
                  <a:pt x="503064" y="1911927"/>
                  <a:pt x="511590" y="1899138"/>
                </a:cubicBezTo>
                <a:lnTo>
                  <a:pt x="537167" y="1860772"/>
                </a:lnTo>
                <a:cubicBezTo>
                  <a:pt x="541430" y="1854378"/>
                  <a:pt x="547526" y="1848880"/>
                  <a:pt x="549956" y="1841589"/>
                </a:cubicBezTo>
                <a:cubicBezTo>
                  <a:pt x="554219" y="1828800"/>
                  <a:pt x="555267" y="1814439"/>
                  <a:pt x="562745" y="1803222"/>
                </a:cubicBezTo>
                <a:lnTo>
                  <a:pt x="588323" y="1764856"/>
                </a:lnTo>
                <a:lnTo>
                  <a:pt x="613900" y="1688123"/>
                </a:lnTo>
                <a:cubicBezTo>
                  <a:pt x="616032" y="1681729"/>
                  <a:pt x="616556" y="1674548"/>
                  <a:pt x="620295" y="1668940"/>
                </a:cubicBezTo>
                <a:lnTo>
                  <a:pt x="633084" y="1649756"/>
                </a:lnTo>
                <a:lnTo>
                  <a:pt x="658661" y="1573024"/>
                </a:lnTo>
                <a:lnTo>
                  <a:pt x="665056" y="1553840"/>
                </a:lnTo>
                <a:cubicBezTo>
                  <a:pt x="667187" y="1547446"/>
                  <a:pt x="667711" y="1540265"/>
                  <a:pt x="671450" y="1534657"/>
                </a:cubicBezTo>
                <a:lnTo>
                  <a:pt x="684239" y="1515474"/>
                </a:lnTo>
                <a:lnTo>
                  <a:pt x="703422" y="1438741"/>
                </a:lnTo>
                <a:lnTo>
                  <a:pt x="716211" y="1387586"/>
                </a:lnTo>
                <a:cubicBezTo>
                  <a:pt x="720474" y="1374797"/>
                  <a:pt x="725731" y="1362297"/>
                  <a:pt x="729000" y="1349219"/>
                </a:cubicBezTo>
                <a:cubicBezTo>
                  <a:pt x="733263" y="1332167"/>
                  <a:pt x="736229" y="1314738"/>
                  <a:pt x="741788" y="1298064"/>
                </a:cubicBezTo>
                <a:cubicBezTo>
                  <a:pt x="757121" y="1252070"/>
                  <a:pt x="738518" y="1309507"/>
                  <a:pt x="754577" y="1253303"/>
                </a:cubicBezTo>
                <a:cubicBezTo>
                  <a:pt x="756429" y="1246822"/>
                  <a:pt x="759199" y="1240623"/>
                  <a:pt x="760972" y="1234120"/>
                </a:cubicBezTo>
                <a:cubicBezTo>
                  <a:pt x="765597" y="1217163"/>
                  <a:pt x="770870" y="1200302"/>
                  <a:pt x="773760" y="1182965"/>
                </a:cubicBezTo>
                <a:cubicBezTo>
                  <a:pt x="778023" y="1157387"/>
                  <a:pt x="778348" y="1130832"/>
                  <a:pt x="786549" y="1106232"/>
                </a:cubicBezTo>
                <a:cubicBezTo>
                  <a:pt x="792030" y="1089792"/>
                  <a:pt x="796125" y="1079141"/>
                  <a:pt x="799338" y="1061471"/>
                </a:cubicBezTo>
                <a:cubicBezTo>
                  <a:pt x="802034" y="1046642"/>
                  <a:pt x="803254" y="1031577"/>
                  <a:pt x="805732" y="1016710"/>
                </a:cubicBezTo>
                <a:cubicBezTo>
                  <a:pt x="816470" y="952282"/>
                  <a:pt x="809241" y="1020196"/>
                  <a:pt x="818521" y="933583"/>
                </a:cubicBezTo>
                <a:cubicBezTo>
                  <a:pt x="823085" y="890985"/>
                  <a:pt x="831310" y="805695"/>
                  <a:pt x="831310" y="805695"/>
                </a:cubicBezTo>
                <a:cubicBezTo>
                  <a:pt x="829179" y="707647"/>
                  <a:pt x="828480" y="609558"/>
                  <a:pt x="824916" y="511552"/>
                </a:cubicBezTo>
                <a:cubicBezTo>
                  <a:pt x="824020" y="486915"/>
                  <a:pt x="815656" y="435712"/>
                  <a:pt x="812127" y="409242"/>
                </a:cubicBezTo>
                <a:cubicBezTo>
                  <a:pt x="807002" y="370807"/>
                  <a:pt x="804151" y="331498"/>
                  <a:pt x="792944" y="294142"/>
                </a:cubicBezTo>
                <a:cubicBezTo>
                  <a:pt x="789070" y="281230"/>
                  <a:pt x="784418" y="268565"/>
                  <a:pt x="780155" y="255776"/>
                </a:cubicBezTo>
                <a:cubicBezTo>
                  <a:pt x="773402" y="235517"/>
                  <a:pt x="775136" y="235116"/>
                  <a:pt x="760972" y="217410"/>
                </a:cubicBezTo>
                <a:cubicBezTo>
                  <a:pt x="757206" y="212702"/>
                  <a:pt x="747117" y="211015"/>
                  <a:pt x="741788" y="198226"/>
                </a:cubicBez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ADD600B-646E-9D4E-8788-AFDBB5D6EB80}"/>
              </a:ext>
            </a:extLst>
          </p:cNvPr>
          <p:cNvCxnSpPr/>
          <p:nvPr/>
        </p:nvCxnSpPr>
        <p:spPr>
          <a:xfrm flipH="1" flipV="1">
            <a:off x="4343400" y="2743200"/>
            <a:ext cx="533400" cy="381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0BEEBAE-1904-774D-A8C6-B0E0A693C794}"/>
              </a:ext>
            </a:extLst>
          </p:cNvPr>
          <p:cNvSpPr txBox="1"/>
          <p:nvPr/>
        </p:nvSpPr>
        <p:spPr>
          <a:xfrm>
            <a:off x="5105400" y="1066800"/>
            <a:ext cx="3733800" cy="1200329"/>
          </a:xfrm>
          <a:prstGeom prst="rect">
            <a:avLst/>
          </a:prstGeom>
          <a:noFill/>
        </p:spPr>
        <p:txBody>
          <a:bodyPr wrap="square" rtlCol="0">
            <a:spAutoFit/>
          </a:bodyPr>
          <a:lstStyle/>
          <a:p>
            <a:r>
              <a:rPr lang="en-US" dirty="0"/>
              <a:t>Slope more accurate locally, but a disaster globally.</a:t>
            </a:r>
          </a:p>
        </p:txBody>
      </p:sp>
    </p:spTree>
    <p:extLst>
      <p:ext uri="{BB962C8B-B14F-4D97-AF65-F5344CB8AC3E}">
        <p14:creationId xmlns:p14="http://schemas.microsoft.com/office/powerpoint/2010/main" val="1336367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6" t="12205" r="48333" b="18627"/>
          <a:stretch/>
        </p:blipFill>
        <p:spPr>
          <a:xfrm>
            <a:off x="1066800" y="685800"/>
            <a:ext cx="3657600" cy="3886200"/>
          </a:xfrm>
          <a:prstGeom prst="rect">
            <a:avLst/>
          </a:prstGeom>
        </p:spPr>
      </p:pic>
      <p:sp>
        <p:nvSpPr>
          <p:cNvPr id="6" name="TextBox 5">
            <a:extLst>
              <a:ext uri="{FF2B5EF4-FFF2-40B4-BE49-F238E27FC236}">
                <a16:creationId xmlns:a16="http://schemas.microsoft.com/office/drawing/2014/main" id="{5A27FFD7-A56F-3B43-9126-717679DC012A}"/>
              </a:ext>
            </a:extLst>
          </p:cNvPr>
          <p:cNvSpPr txBox="1"/>
          <p:nvPr/>
        </p:nvSpPr>
        <p:spPr>
          <a:xfrm>
            <a:off x="4767562" y="3124200"/>
            <a:ext cx="4343400" cy="1200329"/>
          </a:xfrm>
          <a:prstGeom prst="rect">
            <a:avLst/>
          </a:prstGeom>
          <a:noFill/>
        </p:spPr>
        <p:txBody>
          <a:bodyPr wrap="square" rtlCol="0">
            <a:spAutoFit/>
          </a:bodyPr>
          <a:lstStyle/>
          <a:p>
            <a:r>
              <a:rPr lang="en-US" dirty="0"/>
              <a:t>Highlighted red increment uses least squares fit to ensemble members in region.</a:t>
            </a:r>
          </a:p>
        </p:txBody>
      </p:sp>
      <p:sp>
        <p:nvSpPr>
          <p:cNvPr id="12" name="Freeform 11">
            <a:extLst>
              <a:ext uri="{FF2B5EF4-FFF2-40B4-BE49-F238E27FC236}">
                <a16:creationId xmlns:a16="http://schemas.microsoft.com/office/drawing/2014/main" id="{4B2C084B-C0FD-FA46-B6AE-69AFCABB738F}"/>
              </a:ext>
            </a:extLst>
          </p:cNvPr>
          <p:cNvSpPr/>
          <p:nvPr/>
        </p:nvSpPr>
        <p:spPr>
          <a:xfrm>
            <a:off x="3631985" y="1163782"/>
            <a:ext cx="831310" cy="2103759"/>
          </a:xfrm>
          <a:custGeom>
            <a:avLst/>
            <a:gdLst>
              <a:gd name="connsiteX0" fmla="*/ 741788 w 831310"/>
              <a:gd name="connsiteY0" fmla="*/ 198226 h 2103759"/>
              <a:gd name="connsiteX1" fmla="*/ 729000 w 831310"/>
              <a:gd name="connsiteY1" fmla="*/ 140677 h 2103759"/>
              <a:gd name="connsiteX2" fmla="*/ 716211 w 831310"/>
              <a:gd name="connsiteY2" fmla="*/ 102310 h 2103759"/>
              <a:gd name="connsiteX3" fmla="*/ 639478 w 831310"/>
              <a:gd name="connsiteY3" fmla="*/ 38366 h 2103759"/>
              <a:gd name="connsiteX4" fmla="*/ 581928 w 831310"/>
              <a:gd name="connsiteY4" fmla="*/ 12789 h 2103759"/>
              <a:gd name="connsiteX5" fmla="*/ 562745 w 831310"/>
              <a:gd name="connsiteY5" fmla="*/ 6394 h 2103759"/>
              <a:gd name="connsiteX6" fmla="*/ 543562 w 831310"/>
              <a:gd name="connsiteY6" fmla="*/ 0 h 2103759"/>
              <a:gd name="connsiteX7" fmla="*/ 447646 w 831310"/>
              <a:gd name="connsiteY7" fmla="*/ 6394 h 2103759"/>
              <a:gd name="connsiteX8" fmla="*/ 402885 w 831310"/>
              <a:gd name="connsiteY8" fmla="*/ 19183 h 2103759"/>
              <a:gd name="connsiteX9" fmla="*/ 345335 w 831310"/>
              <a:gd name="connsiteY9" fmla="*/ 70338 h 2103759"/>
              <a:gd name="connsiteX10" fmla="*/ 313363 w 831310"/>
              <a:gd name="connsiteY10" fmla="*/ 108705 h 2103759"/>
              <a:gd name="connsiteX11" fmla="*/ 281391 w 831310"/>
              <a:gd name="connsiteY11" fmla="*/ 166254 h 2103759"/>
              <a:gd name="connsiteX12" fmla="*/ 268602 w 831310"/>
              <a:gd name="connsiteY12" fmla="*/ 185438 h 2103759"/>
              <a:gd name="connsiteX13" fmla="*/ 262208 w 831310"/>
              <a:gd name="connsiteY13" fmla="*/ 204621 h 2103759"/>
              <a:gd name="connsiteX14" fmla="*/ 236630 w 831310"/>
              <a:gd name="connsiteY14" fmla="*/ 249382 h 2103759"/>
              <a:gd name="connsiteX15" fmla="*/ 223842 w 831310"/>
              <a:gd name="connsiteY15" fmla="*/ 287748 h 2103759"/>
              <a:gd name="connsiteX16" fmla="*/ 198264 w 831310"/>
              <a:gd name="connsiteY16" fmla="*/ 332509 h 2103759"/>
              <a:gd name="connsiteX17" fmla="*/ 191870 w 831310"/>
              <a:gd name="connsiteY17" fmla="*/ 351692 h 2103759"/>
              <a:gd name="connsiteX18" fmla="*/ 179081 w 831310"/>
              <a:gd name="connsiteY18" fmla="*/ 402847 h 2103759"/>
              <a:gd name="connsiteX19" fmla="*/ 166292 w 831310"/>
              <a:gd name="connsiteY19" fmla="*/ 422031 h 2103759"/>
              <a:gd name="connsiteX20" fmla="*/ 159898 w 831310"/>
              <a:gd name="connsiteY20" fmla="*/ 441214 h 2103759"/>
              <a:gd name="connsiteX21" fmla="*/ 147109 w 831310"/>
              <a:gd name="connsiteY21" fmla="*/ 498763 h 2103759"/>
              <a:gd name="connsiteX22" fmla="*/ 134320 w 831310"/>
              <a:gd name="connsiteY22" fmla="*/ 575496 h 2103759"/>
              <a:gd name="connsiteX23" fmla="*/ 121531 w 831310"/>
              <a:gd name="connsiteY23" fmla="*/ 645835 h 2103759"/>
              <a:gd name="connsiteX24" fmla="*/ 108742 w 831310"/>
              <a:gd name="connsiteY24" fmla="*/ 735356 h 2103759"/>
              <a:gd name="connsiteX25" fmla="*/ 95953 w 831310"/>
              <a:gd name="connsiteY25" fmla="*/ 888822 h 2103759"/>
              <a:gd name="connsiteX26" fmla="*/ 89559 w 831310"/>
              <a:gd name="connsiteY26" fmla="*/ 933583 h 2103759"/>
              <a:gd name="connsiteX27" fmla="*/ 76770 w 831310"/>
              <a:gd name="connsiteY27" fmla="*/ 997527 h 2103759"/>
              <a:gd name="connsiteX28" fmla="*/ 57587 w 831310"/>
              <a:gd name="connsiteY28" fmla="*/ 1138204 h 2103759"/>
              <a:gd name="connsiteX29" fmla="*/ 51193 w 831310"/>
              <a:gd name="connsiteY29" fmla="*/ 1176570 h 2103759"/>
              <a:gd name="connsiteX30" fmla="*/ 44798 w 831310"/>
              <a:gd name="connsiteY30" fmla="*/ 1208542 h 2103759"/>
              <a:gd name="connsiteX31" fmla="*/ 32009 w 831310"/>
              <a:gd name="connsiteY31" fmla="*/ 1298064 h 2103759"/>
              <a:gd name="connsiteX32" fmla="*/ 25615 w 831310"/>
              <a:gd name="connsiteY32" fmla="*/ 1336431 h 2103759"/>
              <a:gd name="connsiteX33" fmla="*/ 19221 w 831310"/>
              <a:gd name="connsiteY33" fmla="*/ 1393980 h 2103759"/>
              <a:gd name="connsiteX34" fmla="*/ 12826 w 831310"/>
              <a:gd name="connsiteY34" fmla="*/ 1445135 h 2103759"/>
              <a:gd name="connsiteX35" fmla="*/ 6432 w 831310"/>
              <a:gd name="connsiteY35" fmla="*/ 1547446 h 2103759"/>
              <a:gd name="connsiteX36" fmla="*/ 37 w 831310"/>
              <a:gd name="connsiteY36" fmla="*/ 1611390 h 2103759"/>
              <a:gd name="connsiteX37" fmla="*/ 12826 w 831310"/>
              <a:gd name="connsiteY37" fmla="*/ 1854377 h 2103759"/>
              <a:gd name="connsiteX38" fmla="*/ 25615 w 831310"/>
              <a:gd name="connsiteY38" fmla="*/ 1905533 h 2103759"/>
              <a:gd name="connsiteX39" fmla="*/ 38404 w 831310"/>
              <a:gd name="connsiteY39" fmla="*/ 1956688 h 2103759"/>
              <a:gd name="connsiteX40" fmla="*/ 51193 w 831310"/>
              <a:gd name="connsiteY40" fmla="*/ 1995054 h 2103759"/>
              <a:gd name="connsiteX41" fmla="*/ 95953 w 831310"/>
              <a:gd name="connsiteY41" fmla="*/ 2052604 h 2103759"/>
              <a:gd name="connsiteX42" fmla="*/ 134320 w 831310"/>
              <a:gd name="connsiteY42" fmla="*/ 2078182 h 2103759"/>
              <a:gd name="connsiteX43" fmla="*/ 191870 w 831310"/>
              <a:gd name="connsiteY43" fmla="*/ 2097365 h 2103759"/>
              <a:gd name="connsiteX44" fmla="*/ 211053 w 831310"/>
              <a:gd name="connsiteY44" fmla="*/ 2103759 h 2103759"/>
              <a:gd name="connsiteX45" fmla="*/ 281391 w 831310"/>
              <a:gd name="connsiteY45" fmla="*/ 2097365 h 2103759"/>
              <a:gd name="connsiteX46" fmla="*/ 319758 w 831310"/>
              <a:gd name="connsiteY46" fmla="*/ 2084576 h 2103759"/>
              <a:gd name="connsiteX47" fmla="*/ 338941 w 831310"/>
              <a:gd name="connsiteY47" fmla="*/ 2078182 h 2103759"/>
              <a:gd name="connsiteX48" fmla="*/ 377307 w 831310"/>
              <a:gd name="connsiteY48" fmla="*/ 2046210 h 2103759"/>
              <a:gd name="connsiteX49" fmla="*/ 396491 w 831310"/>
              <a:gd name="connsiteY49" fmla="*/ 2033421 h 2103759"/>
              <a:gd name="connsiteX50" fmla="*/ 422068 w 831310"/>
              <a:gd name="connsiteY50" fmla="*/ 2014238 h 2103759"/>
              <a:gd name="connsiteX51" fmla="*/ 454040 w 831310"/>
              <a:gd name="connsiteY51" fmla="*/ 1975871 h 2103759"/>
              <a:gd name="connsiteX52" fmla="*/ 466829 w 831310"/>
              <a:gd name="connsiteY52" fmla="*/ 1956688 h 2103759"/>
              <a:gd name="connsiteX53" fmla="*/ 486012 w 831310"/>
              <a:gd name="connsiteY53" fmla="*/ 1937505 h 2103759"/>
              <a:gd name="connsiteX54" fmla="*/ 511590 w 831310"/>
              <a:gd name="connsiteY54" fmla="*/ 1899138 h 2103759"/>
              <a:gd name="connsiteX55" fmla="*/ 537167 w 831310"/>
              <a:gd name="connsiteY55" fmla="*/ 1860772 h 2103759"/>
              <a:gd name="connsiteX56" fmla="*/ 549956 w 831310"/>
              <a:gd name="connsiteY56" fmla="*/ 1841589 h 2103759"/>
              <a:gd name="connsiteX57" fmla="*/ 562745 w 831310"/>
              <a:gd name="connsiteY57" fmla="*/ 1803222 h 2103759"/>
              <a:gd name="connsiteX58" fmla="*/ 588323 w 831310"/>
              <a:gd name="connsiteY58" fmla="*/ 1764856 h 2103759"/>
              <a:gd name="connsiteX59" fmla="*/ 613900 w 831310"/>
              <a:gd name="connsiteY59" fmla="*/ 1688123 h 2103759"/>
              <a:gd name="connsiteX60" fmla="*/ 620295 w 831310"/>
              <a:gd name="connsiteY60" fmla="*/ 1668940 h 2103759"/>
              <a:gd name="connsiteX61" fmla="*/ 633084 w 831310"/>
              <a:gd name="connsiteY61" fmla="*/ 1649756 h 2103759"/>
              <a:gd name="connsiteX62" fmla="*/ 658661 w 831310"/>
              <a:gd name="connsiteY62" fmla="*/ 1573024 h 2103759"/>
              <a:gd name="connsiteX63" fmla="*/ 665056 w 831310"/>
              <a:gd name="connsiteY63" fmla="*/ 1553840 h 2103759"/>
              <a:gd name="connsiteX64" fmla="*/ 671450 w 831310"/>
              <a:gd name="connsiteY64" fmla="*/ 1534657 h 2103759"/>
              <a:gd name="connsiteX65" fmla="*/ 684239 w 831310"/>
              <a:gd name="connsiteY65" fmla="*/ 1515474 h 2103759"/>
              <a:gd name="connsiteX66" fmla="*/ 703422 w 831310"/>
              <a:gd name="connsiteY66" fmla="*/ 1438741 h 2103759"/>
              <a:gd name="connsiteX67" fmla="*/ 716211 w 831310"/>
              <a:gd name="connsiteY67" fmla="*/ 1387586 h 2103759"/>
              <a:gd name="connsiteX68" fmla="*/ 729000 w 831310"/>
              <a:gd name="connsiteY68" fmla="*/ 1349219 h 2103759"/>
              <a:gd name="connsiteX69" fmla="*/ 741788 w 831310"/>
              <a:gd name="connsiteY69" fmla="*/ 1298064 h 2103759"/>
              <a:gd name="connsiteX70" fmla="*/ 754577 w 831310"/>
              <a:gd name="connsiteY70" fmla="*/ 1253303 h 2103759"/>
              <a:gd name="connsiteX71" fmla="*/ 760972 w 831310"/>
              <a:gd name="connsiteY71" fmla="*/ 1234120 h 2103759"/>
              <a:gd name="connsiteX72" fmla="*/ 773760 w 831310"/>
              <a:gd name="connsiteY72" fmla="*/ 1182965 h 2103759"/>
              <a:gd name="connsiteX73" fmla="*/ 786549 w 831310"/>
              <a:gd name="connsiteY73" fmla="*/ 1106232 h 2103759"/>
              <a:gd name="connsiteX74" fmla="*/ 799338 w 831310"/>
              <a:gd name="connsiteY74" fmla="*/ 1061471 h 2103759"/>
              <a:gd name="connsiteX75" fmla="*/ 805732 w 831310"/>
              <a:gd name="connsiteY75" fmla="*/ 1016710 h 2103759"/>
              <a:gd name="connsiteX76" fmla="*/ 818521 w 831310"/>
              <a:gd name="connsiteY76" fmla="*/ 933583 h 2103759"/>
              <a:gd name="connsiteX77" fmla="*/ 831310 w 831310"/>
              <a:gd name="connsiteY77" fmla="*/ 805695 h 2103759"/>
              <a:gd name="connsiteX78" fmla="*/ 824916 w 831310"/>
              <a:gd name="connsiteY78" fmla="*/ 511552 h 2103759"/>
              <a:gd name="connsiteX79" fmla="*/ 812127 w 831310"/>
              <a:gd name="connsiteY79" fmla="*/ 409242 h 2103759"/>
              <a:gd name="connsiteX80" fmla="*/ 792944 w 831310"/>
              <a:gd name="connsiteY80" fmla="*/ 294142 h 2103759"/>
              <a:gd name="connsiteX81" fmla="*/ 780155 w 831310"/>
              <a:gd name="connsiteY81" fmla="*/ 255776 h 2103759"/>
              <a:gd name="connsiteX82" fmla="*/ 760972 w 831310"/>
              <a:gd name="connsiteY82" fmla="*/ 217410 h 2103759"/>
              <a:gd name="connsiteX83" fmla="*/ 741788 w 831310"/>
              <a:gd name="connsiteY83" fmla="*/ 198226 h 210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831310" h="2103759">
                <a:moveTo>
                  <a:pt x="741788" y="198226"/>
                </a:moveTo>
                <a:cubicBezTo>
                  <a:pt x="736459" y="185437"/>
                  <a:pt x="734418" y="158737"/>
                  <a:pt x="729000" y="140677"/>
                </a:cubicBezTo>
                <a:cubicBezTo>
                  <a:pt x="725126" y="127765"/>
                  <a:pt x="725743" y="111842"/>
                  <a:pt x="716211" y="102310"/>
                </a:cubicBezTo>
                <a:cubicBezTo>
                  <a:pt x="666975" y="53076"/>
                  <a:pt x="692892" y="73977"/>
                  <a:pt x="639478" y="38366"/>
                </a:cubicBezTo>
                <a:cubicBezTo>
                  <a:pt x="609077" y="18098"/>
                  <a:pt x="627589" y="28009"/>
                  <a:pt x="581928" y="12789"/>
                </a:cubicBezTo>
                <a:lnTo>
                  <a:pt x="562745" y="6394"/>
                </a:lnTo>
                <a:lnTo>
                  <a:pt x="543562" y="0"/>
                </a:lnTo>
                <a:cubicBezTo>
                  <a:pt x="511590" y="2131"/>
                  <a:pt x="479513" y="3040"/>
                  <a:pt x="447646" y="6394"/>
                </a:cubicBezTo>
                <a:cubicBezTo>
                  <a:pt x="435915" y="7629"/>
                  <a:pt x="414771" y="15221"/>
                  <a:pt x="402885" y="19183"/>
                </a:cubicBezTo>
                <a:cubicBezTo>
                  <a:pt x="379821" y="34559"/>
                  <a:pt x="362854" y="44060"/>
                  <a:pt x="345335" y="70338"/>
                </a:cubicBezTo>
                <a:cubicBezTo>
                  <a:pt x="327530" y="97045"/>
                  <a:pt x="337980" y="84087"/>
                  <a:pt x="313363" y="108705"/>
                </a:cubicBezTo>
                <a:cubicBezTo>
                  <a:pt x="302109" y="142470"/>
                  <a:pt x="310708" y="122278"/>
                  <a:pt x="281391" y="166254"/>
                </a:cubicBezTo>
                <a:lnTo>
                  <a:pt x="268602" y="185438"/>
                </a:lnTo>
                <a:cubicBezTo>
                  <a:pt x="266471" y="191832"/>
                  <a:pt x="264863" y="198426"/>
                  <a:pt x="262208" y="204621"/>
                </a:cubicBezTo>
                <a:cubicBezTo>
                  <a:pt x="252474" y="227334"/>
                  <a:pt x="249472" y="230118"/>
                  <a:pt x="236630" y="249382"/>
                </a:cubicBezTo>
                <a:cubicBezTo>
                  <a:pt x="232367" y="262171"/>
                  <a:pt x="229871" y="275691"/>
                  <a:pt x="223842" y="287748"/>
                </a:cubicBezTo>
                <a:cubicBezTo>
                  <a:pt x="207616" y="320200"/>
                  <a:pt x="216341" y="305395"/>
                  <a:pt x="198264" y="332509"/>
                </a:cubicBezTo>
                <a:cubicBezTo>
                  <a:pt x="196133" y="338903"/>
                  <a:pt x="193643" y="345189"/>
                  <a:pt x="191870" y="351692"/>
                </a:cubicBezTo>
                <a:cubicBezTo>
                  <a:pt x="187245" y="368649"/>
                  <a:pt x="188830" y="388222"/>
                  <a:pt x="179081" y="402847"/>
                </a:cubicBezTo>
                <a:lnTo>
                  <a:pt x="166292" y="422031"/>
                </a:lnTo>
                <a:cubicBezTo>
                  <a:pt x="164161" y="428425"/>
                  <a:pt x="161750" y="434733"/>
                  <a:pt x="159898" y="441214"/>
                </a:cubicBezTo>
                <a:cubicBezTo>
                  <a:pt x="154968" y="458469"/>
                  <a:pt x="150154" y="481505"/>
                  <a:pt x="147109" y="498763"/>
                </a:cubicBezTo>
                <a:cubicBezTo>
                  <a:pt x="142603" y="524299"/>
                  <a:pt x="140610" y="550340"/>
                  <a:pt x="134320" y="575496"/>
                </a:cubicBezTo>
                <a:cubicBezTo>
                  <a:pt x="125753" y="609760"/>
                  <a:pt x="126623" y="602554"/>
                  <a:pt x="121531" y="645835"/>
                </a:cubicBezTo>
                <a:cubicBezTo>
                  <a:pt x="111840" y="728212"/>
                  <a:pt x="121327" y="685023"/>
                  <a:pt x="108742" y="735356"/>
                </a:cubicBezTo>
                <a:cubicBezTo>
                  <a:pt x="104479" y="786511"/>
                  <a:pt x="103212" y="838005"/>
                  <a:pt x="95953" y="888822"/>
                </a:cubicBezTo>
                <a:cubicBezTo>
                  <a:pt x="93822" y="903742"/>
                  <a:pt x="92178" y="918741"/>
                  <a:pt x="89559" y="933583"/>
                </a:cubicBezTo>
                <a:cubicBezTo>
                  <a:pt x="85782" y="954989"/>
                  <a:pt x="79466" y="975958"/>
                  <a:pt x="76770" y="997527"/>
                </a:cubicBezTo>
                <a:cubicBezTo>
                  <a:pt x="70973" y="1043902"/>
                  <a:pt x="65200" y="1092522"/>
                  <a:pt x="57587" y="1138204"/>
                </a:cubicBezTo>
                <a:cubicBezTo>
                  <a:pt x="55456" y="1150993"/>
                  <a:pt x="53512" y="1163814"/>
                  <a:pt x="51193" y="1176570"/>
                </a:cubicBezTo>
                <a:cubicBezTo>
                  <a:pt x="49249" y="1187263"/>
                  <a:pt x="46493" y="1197807"/>
                  <a:pt x="44798" y="1208542"/>
                </a:cubicBezTo>
                <a:cubicBezTo>
                  <a:pt x="40097" y="1238317"/>
                  <a:pt x="36964" y="1268330"/>
                  <a:pt x="32009" y="1298064"/>
                </a:cubicBezTo>
                <a:cubicBezTo>
                  <a:pt x="29878" y="1310853"/>
                  <a:pt x="27328" y="1323579"/>
                  <a:pt x="25615" y="1336431"/>
                </a:cubicBezTo>
                <a:cubicBezTo>
                  <a:pt x="23064" y="1355563"/>
                  <a:pt x="21476" y="1374811"/>
                  <a:pt x="19221" y="1393980"/>
                </a:cubicBezTo>
                <a:cubicBezTo>
                  <a:pt x="17213" y="1411047"/>
                  <a:pt x="14958" y="1428083"/>
                  <a:pt x="12826" y="1445135"/>
                </a:cubicBezTo>
                <a:cubicBezTo>
                  <a:pt x="10695" y="1479239"/>
                  <a:pt x="9053" y="1513376"/>
                  <a:pt x="6432" y="1547446"/>
                </a:cubicBezTo>
                <a:cubicBezTo>
                  <a:pt x="4789" y="1568804"/>
                  <a:pt x="37" y="1589969"/>
                  <a:pt x="37" y="1611390"/>
                </a:cubicBezTo>
                <a:cubicBezTo>
                  <a:pt x="37" y="1652146"/>
                  <a:pt x="-1348" y="1783505"/>
                  <a:pt x="12826" y="1854377"/>
                </a:cubicBezTo>
                <a:cubicBezTo>
                  <a:pt x="16273" y="1871612"/>
                  <a:pt x="21352" y="1888481"/>
                  <a:pt x="25615" y="1905533"/>
                </a:cubicBezTo>
                <a:cubicBezTo>
                  <a:pt x="25618" y="1905546"/>
                  <a:pt x="38400" y="1956676"/>
                  <a:pt x="38404" y="1956688"/>
                </a:cubicBezTo>
                <a:cubicBezTo>
                  <a:pt x="42667" y="1969477"/>
                  <a:pt x="43716" y="1983837"/>
                  <a:pt x="51193" y="1995054"/>
                </a:cubicBezTo>
                <a:cubicBezTo>
                  <a:pt x="66071" y="2017372"/>
                  <a:pt x="75147" y="2036422"/>
                  <a:pt x="95953" y="2052604"/>
                </a:cubicBezTo>
                <a:cubicBezTo>
                  <a:pt x="108086" y="2062041"/>
                  <a:pt x="119738" y="2073322"/>
                  <a:pt x="134320" y="2078182"/>
                </a:cubicBezTo>
                <a:lnTo>
                  <a:pt x="191870" y="2097365"/>
                </a:lnTo>
                <a:lnTo>
                  <a:pt x="211053" y="2103759"/>
                </a:lnTo>
                <a:cubicBezTo>
                  <a:pt x="234499" y="2101628"/>
                  <a:pt x="258207" y="2101456"/>
                  <a:pt x="281391" y="2097365"/>
                </a:cubicBezTo>
                <a:cubicBezTo>
                  <a:pt x="294667" y="2095022"/>
                  <a:pt x="306969" y="2088839"/>
                  <a:pt x="319758" y="2084576"/>
                </a:cubicBezTo>
                <a:lnTo>
                  <a:pt x="338941" y="2078182"/>
                </a:lnTo>
                <a:cubicBezTo>
                  <a:pt x="386574" y="2046426"/>
                  <a:pt x="328066" y="2087243"/>
                  <a:pt x="377307" y="2046210"/>
                </a:cubicBezTo>
                <a:cubicBezTo>
                  <a:pt x="383211" y="2041290"/>
                  <a:pt x="390237" y="2037888"/>
                  <a:pt x="396491" y="2033421"/>
                </a:cubicBezTo>
                <a:cubicBezTo>
                  <a:pt x="405163" y="2027227"/>
                  <a:pt x="413542" y="2020632"/>
                  <a:pt x="422068" y="2014238"/>
                </a:cubicBezTo>
                <a:cubicBezTo>
                  <a:pt x="453818" y="1966612"/>
                  <a:pt x="413015" y="2025101"/>
                  <a:pt x="454040" y="1975871"/>
                </a:cubicBezTo>
                <a:cubicBezTo>
                  <a:pt x="458960" y="1969967"/>
                  <a:pt x="461909" y="1962592"/>
                  <a:pt x="466829" y="1956688"/>
                </a:cubicBezTo>
                <a:cubicBezTo>
                  <a:pt x="472618" y="1949741"/>
                  <a:pt x="480460" y="1944643"/>
                  <a:pt x="486012" y="1937505"/>
                </a:cubicBezTo>
                <a:cubicBezTo>
                  <a:pt x="495449" y="1925372"/>
                  <a:pt x="503064" y="1911927"/>
                  <a:pt x="511590" y="1899138"/>
                </a:cubicBezTo>
                <a:lnTo>
                  <a:pt x="537167" y="1860772"/>
                </a:lnTo>
                <a:cubicBezTo>
                  <a:pt x="541430" y="1854378"/>
                  <a:pt x="547526" y="1848880"/>
                  <a:pt x="549956" y="1841589"/>
                </a:cubicBezTo>
                <a:cubicBezTo>
                  <a:pt x="554219" y="1828800"/>
                  <a:pt x="555267" y="1814439"/>
                  <a:pt x="562745" y="1803222"/>
                </a:cubicBezTo>
                <a:lnTo>
                  <a:pt x="588323" y="1764856"/>
                </a:lnTo>
                <a:lnTo>
                  <a:pt x="613900" y="1688123"/>
                </a:lnTo>
                <a:cubicBezTo>
                  <a:pt x="616032" y="1681729"/>
                  <a:pt x="616556" y="1674548"/>
                  <a:pt x="620295" y="1668940"/>
                </a:cubicBezTo>
                <a:lnTo>
                  <a:pt x="633084" y="1649756"/>
                </a:lnTo>
                <a:lnTo>
                  <a:pt x="658661" y="1573024"/>
                </a:lnTo>
                <a:lnTo>
                  <a:pt x="665056" y="1553840"/>
                </a:lnTo>
                <a:cubicBezTo>
                  <a:pt x="667187" y="1547446"/>
                  <a:pt x="667711" y="1540265"/>
                  <a:pt x="671450" y="1534657"/>
                </a:cubicBezTo>
                <a:lnTo>
                  <a:pt x="684239" y="1515474"/>
                </a:lnTo>
                <a:lnTo>
                  <a:pt x="703422" y="1438741"/>
                </a:lnTo>
                <a:lnTo>
                  <a:pt x="716211" y="1387586"/>
                </a:lnTo>
                <a:cubicBezTo>
                  <a:pt x="720474" y="1374797"/>
                  <a:pt x="725731" y="1362297"/>
                  <a:pt x="729000" y="1349219"/>
                </a:cubicBezTo>
                <a:cubicBezTo>
                  <a:pt x="733263" y="1332167"/>
                  <a:pt x="736229" y="1314738"/>
                  <a:pt x="741788" y="1298064"/>
                </a:cubicBezTo>
                <a:cubicBezTo>
                  <a:pt x="757121" y="1252070"/>
                  <a:pt x="738518" y="1309507"/>
                  <a:pt x="754577" y="1253303"/>
                </a:cubicBezTo>
                <a:cubicBezTo>
                  <a:pt x="756429" y="1246822"/>
                  <a:pt x="759199" y="1240623"/>
                  <a:pt x="760972" y="1234120"/>
                </a:cubicBezTo>
                <a:cubicBezTo>
                  <a:pt x="765597" y="1217163"/>
                  <a:pt x="770870" y="1200302"/>
                  <a:pt x="773760" y="1182965"/>
                </a:cubicBezTo>
                <a:cubicBezTo>
                  <a:pt x="778023" y="1157387"/>
                  <a:pt x="778348" y="1130832"/>
                  <a:pt x="786549" y="1106232"/>
                </a:cubicBezTo>
                <a:cubicBezTo>
                  <a:pt x="792030" y="1089792"/>
                  <a:pt x="796125" y="1079141"/>
                  <a:pt x="799338" y="1061471"/>
                </a:cubicBezTo>
                <a:cubicBezTo>
                  <a:pt x="802034" y="1046642"/>
                  <a:pt x="803254" y="1031577"/>
                  <a:pt x="805732" y="1016710"/>
                </a:cubicBezTo>
                <a:cubicBezTo>
                  <a:pt x="816470" y="952282"/>
                  <a:pt x="809241" y="1020196"/>
                  <a:pt x="818521" y="933583"/>
                </a:cubicBezTo>
                <a:cubicBezTo>
                  <a:pt x="823085" y="890985"/>
                  <a:pt x="831310" y="805695"/>
                  <a:pt x="831310" y="805695"/>
                </a:cubicBezTo>
                <a:cubicBezTo>
                  <a:pt x="829179" y="707647"/>
                  <a:pt x="828480" y="609558"/>
                  <a:pt x="824916" y="511552"/>
                </a:cubicBezTo>
                <a:cubicBezTo>
                  <a:pt x="824020" y="486915"/>
                  <a:pt x="815656" y="435712"/>
                  <a:pt x="812127" y="409242"/>
                </a:cubicBezTo>
                <a:cubicBezTo>
                  <a:pt x="807002" y="370807"/>
                  <a:pt x="804151" y="331498"/>
                  <a:pt x="792944" y="294142"/>
                </a:cubicBezTo>
                <a:cubicBezTo>
                  <a:pt x="789070" y="281230"/>
                  <a:pt x="784418" y="268565"/>
                  <a:pt x="780155" y="255776"/>
                </a:cubicBezTo>
                <a:cubicBezTo>
                  <a:pt x="773402" y="235517"/>
                  <a:pt x="775136" y="235116"/>
                  <a:pt x="760972" y="217410"/>
                </a:cubicBezTo>
                <a:cubicBezTo>
                  <a:pt x="757206" y="212702"/>
                  <a:pt x="747117" y="211015"/>
                  <a:pt x="741788" y="198226"/>
                </a:cubicBezTo>
                <a:close/>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ADD600B-646E-9D4E-8788-AFDBB5D6EB80}"/>
              </a:ext>
            </a:extLst>
          </p:cNvPr>
          <p:cNvCxnSpPr/>
          <p:nvPr/>
        </p:nvCxnSpPr>
        <p:spPr>
          <a:xfrm flipH="1" flipV="1">
            <a:off x="4343400" y="2743200"/>
            <a:ext cx="533400" cy="3810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A6FBA78-19E8-D945-85F8-9AF227E42633}"/>
              </a:ext>
            </a:extLst>
          </p:cNvPr>
          <p:cNvSpPr txBox="1"/>
          <p:nvPr/>
        </p:nvSpPr>
        <p:spPr>
          <a:xfrm>
            <a:off x="5072362" y="904219"/>
            <a:ext cx="3733800" cy="1938992"/>
          </a:xfrm>
          <a:prstGeom prst="rect">
            <a:avLst/>
          </a:prstGeom>
          <a:noFill/>
        </p:spPr>
        <p:txBody>
          <a:bodyPr wrap="square" rtlCol="0">
            <a:spAutoFit/>
          </a:bodyPr>
          <a:lstStyle/>
          <a:p>
            <a:r>
              <a:rPr lang="en-US" dirty="0"/>
              <a:t>Note similarity to </a:t>
            </a:r>
            <a:r>
              <a:rPr lang="en-US" dirty="0" err="1"/>
              <a:t>Houtekamer’s</a:t>
            </a:r>
            <a:r>
              <a:rPr lang="en-US" dirty="0"/>
              <a:t> method, except local ensemble members are used, rather than non-local.</a:t>
            </a:r>
          </a:p>
        </p:txBody>
      </p:sp>
    </p:spTree>
    <p:extLst>
      <p:ext uri="{BB962C8B-B14F-4D97-AF65-F5344CB8AC3E}">
        <p14:creationId xmlns:p14="http://schemas.microsoft.com/office/powerpoint/2010/main" val="3092733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sp>
        <p:nvSpPr>
          <p:cNvPr id="11" name="TextBox 10"/>
          <p:cNvSpPr txBox="1"/>
          <p:nvPr/>
        </p:nvSpPr>
        <p:spPr>
          <a:xfrm>
            <a:off x="304800" y="838200"/>
            <a:ext cx="8382000" cy="2677656"/>
          </a:xfrm>
          <a:prstGeom prst="rect">
            <a:avLst/>
          </a:prstGeom>
          <a:noFill/>
        </p:spPr>
        <p:txBody>
          <a:bodyPr wrap="square" rtlCol="0">
            <a:spAutoFit/>
          </a:bodyPr>
          <a:lstStyle/>
          <a:p>
            <a:pPr>
              <a:lnSpc>
                <a:spcPct val="150000"/>
              </a:lnSpc>
            </a:pPr>
            <a:r>
              <a:rPr lang="en-US" dirty="0"/>
              <a:t>Local slope is just that, local.</a:t>
            </a:r>
          </a:p>
          <a:p>
            <a:pPr>
              <a:lnSpc>
                <a:spcPct val="150000"/>
              </a:lnSpc>
            </a:pPr>
            <a:r>
              <a:rPr lang="en-US" dirty="0"/>
              <a:t>Following it for a long way is a bad idea.</a:t>
            </a:r>
          </a:p>
          <a:p>
            <a:r>
              <a:rPr lang="en-US" dirty="0"/>
              <a:t>Will use a Bayesian consistent incremental update.</a:t>
            </a:r>
          </a:p>
          <a:p>
            <a:pPr lvl="1"/>
            <a:r>
              <a:rPr lang="en-US" dirty="0"/>
              <a:t>Observation with error variance </a:t>
            </a:r>
            <a:r>
              <a:rPr lang="en-US" i="1" dirty="0"/>
              <a:t>s</a:t>
            </a:r>
            <a:r>
              <a:rPr lang="en-US" dirty="0"/>
              <a:t>.</a:t>
            </a:r>
          </a:p>
          <a:p>
            <a:pPr lvl="1"/>
            <a:r>
              <a:rPr lang="en-US" dirty="0"/>
              <a:t>Assimilate </a:t>
            </a:r>
            <a:r>
              <a:rPr lang="en-US" i="1" dirty="0"/>
              <a:t>k</a:t>
            </a:r>
            <a:r>
              <a:rPr lang="en-US" dirty="0"/>
              <a:t> observations with this value.</a:t>
            </a:r>
          </a:p>
          <a:p>
            <a:pPr lvl="1"/>
            <a:r>
              <a:rPr lang="en-US" dirty="0"/>
              <a:t>Each of these has error variance </a:t>
            </a:r>
            <a:r>
              <a:rPr lang="en-US" i="1" dirty="0"/>
              <a:t>s/k</a:t>
            </a:r>
            <a:r>
              <a:rPr lang="en-US" dirty="0"/>
              <a:t>.</a:t>
            </a:r>
          </a:p>
        </p:txBody>
      </p:sp>
    </p:spTree>
    <p:extLst>
      <p:ext uri="{BB962C8B-B14F-4D97-AF65-F5344CB8AC3E}">
        <p14:creationId xmlns:p14="http://schemas.microsoft.com/office/powerpoint/2010/main" val="415929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6" t="12205" r="48333" b="18627"/>
          <a:stretch/>
        </p:blipFill>
        <p:spPr>
          <a:xfrm>
            <a:off x="1066800" y="685800"/>
            <a:ext cx="3657600" cy="3886200"/>
          </a:xfrm>
          <a:prstGeom prst="rect">
            <a:avLst/>
          </a:prstGeom>
        </p:spPr>
      </p:pic>
      <p:sp>
        <p:nvSpPr>
          <p:cNvPr id="6" name="TextBox 5">
            <a:extLst>
              <a:ext uri="{FF2B5EF4-FFF2-40B4-BE49-F238E27FC236}">
                <a16:creationId xmlns:a16="http://schemas.microsoft.com/office/drawing/2014/main" id="{F304F30B-3F17-C64D-867F-1B637E1F3D3E}"/>
              </a:ext>
            </a:extLst>
          </p:cNvPr>
          <p:cNvSpPr txBox="1"/>
          <p:nvPr/>
        </p:nvSpPr>
        <p:spPr>
          <a:xfrm>
            <a:off x="5105400" y="1066800"/>
            <a:ext cx="3733800" cy="4154984"/>
          </a:xfrm>
          <a:prstGeom prst="rect">
            <a:avLst/>
          </a:prstGeom>
          <a:noFill/>
        </p:spPr>
        <p:txBody>
          <a:bodyPr wrap="square" rtlCol="0">
            <a:spAutoFit/>
          </a:bodyPr>
          <a:lstStyle/>
          <a:p>
            <a:r>
              <a:rPr lang="en-US" dirty="0"/>
              <a:t>This is an RHF update with 4 increments. Individual increments highlighted for two ensemble members.</a:t>
            </a:r>
          </a:p>
          <a:p>
            <a:endParaRPr lang="en-US" dirty="0"/>
          </a:p>
          <a:p>
            <a:r>
              <a:rPr lang="en-US" dirty="0"/>
              <a:t>For an EAKF, posterior would be identical to machine precision.</a:t>
            </a:r>
          </a:p>
          <a:p>
            <a:endParaRPr lang="en-US" dirty="0"/>
          </a:p>
          <a:p>
            <a:r>
              <a:rPr lang="en-US" dirty="0"/>
              <a:t>Nearly identical for RHF.</a:t>
            </a:r>
          </a:p>
        </p:txBody>
      </p:sp>
    </p:spTree>
    <p:extLst>
      <p:ext uri="{BB962C8B-B14F-4D97-AF65-F5344CB8AC3E}">
        <p14:creationId xmlns:p14="http://schemas.microsoft.com/office/powerpoint/2010/main" val="2331547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134" r="48333" b="18698"/>
          <a:stretch/>
        </p:blipFill>
        <p:spPr>
          <a:xfrm>
            <a:off x="1143000" y="685800"/>
            <a:ext cx="3581400" cy="3886200"/>
          </a:xfrm>
          <a:prstGeom prst="rect">
            <a:avLst/>
          </a:prstGeom>
        </p:spPr>
      </p:pic>
      <p:sp>
        <p:nvSpPr>
          <p:cNvPr id="6" name="TextBox 5">
            <a:extLst>
              <a:ext uri="{FF2B5EF4-FFF2-40B4-BE49-F238E27FC236}">
                <a16:creationId xmlns:a16="http://schemas.microsoft.com/office/drawing/2014/main" id="{E357A624-9C20-5142-A4AA-F5D20E7E348F}"/>
              </a:ext>
            </a:extLst>
          </p:cNvPr>
          <p:cNvSpPr txBox="1"/>
          <p:nvPr/>
        </p:nvSpPr>
        <p:spPr>
          <a:xfrm>
            <a:off x="5105400" y="1066800"/>
            <a:ext cx="3733800" cy="1938992"/>
          </a:xfrm>
          <a:prstGeom prst="rect">
            <a:avLst/>
          </a:prstGeom>
          <a:noFill/>
        </p:spPr>
        <p:txBody>
          <a:bodyPr wrap="square" rtlCol="0">
            <a:spAutoFit/>
          </a:bodyPr>
          <a:lstStyle/>
          <a:p>
            <a:r>
              <a:rPr lang="en-US" dirty="0"/>
              <a:t>2 increments with subsets ½ ensemble.</a:t>
            </a:r>
          </a:p>
          <a:p>
            <a:endParaRPr lang="en-US" dirty="0"/>
          </a:p>
          <a:p>
            <a:r>
              <a:rPr lang="en-US" dirty="0"/>
              <a:t>Posterior for state qualitatively improving.</a:t>
            </a:r>
          </a:p>
        </p:txBody>
      </p:sp>
    </p:spTree>
    <p:extLst>
      <p:ext uri="{BB962C8B-B14F-4D97-AF65-F5344CB8AC3E}">
        <p14:creationId xmlns:p14="http://schemas.microsoft.com/office/powerpoint/2010/main" val="319607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a:solidFill>
                  <a:prstClr val="black"/>
                </a:solidFill>
                <a:latin typeface="Calibri"/>
                <a:ea typeface="+mn-ea"/>
                <a:cs typeface="+mn-cs"/>
              </a:rPr>
              <a:t>Get 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5138738" y="2681794"/>
            <a:ext cx="3417887" cy="3046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srgbClr val="FF0000"/>
                </a:solidFill>
                <a:latin typeface="Calibri"/>
                <a:ea typeface="+mn-ea"/>
                <a:cs typeface="+mn-cs"/>
              </a:rPr>
              <a:t>Can think about single observation without (too much) loss of generality.</a:t>
            </a:r>
          </a:p>
        </p:txBody>
      </p:sp>
    </p:spTree>
    <p:extLst>
      <p:ext uri="{BB962C8B-B14F-4D97-AF65-F5344CB8AC3E}">
        <p14:creationId xmlns:p14="http://schemas.microsoft.com/office/powerpoint/2010/main" val="492142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1667" t="12205" r="48193" b="18627"/>
          <a:stretch/>
        </p:blipFill>
        <p:spPr>
          <a:xfrm>
            <a:off x="1066799" y="685800"/>
            <a:ext cx="3670389" cy="3886200"/>
          </a:xfrm>
          <a:prstGeom prst="rect">
            <a:avLst/>
          </a:prstGeom>
        </p:spPr>
      </p:pic>
      <p:sp>
        <p:nvSpPr>
          <p:cNvPr id="6" name="TextBox 5">
            <a:extLst>
              <a:ext uri="{FF2B5EF4-FFF2-40B4-BE49-F238E27FC236}">
                <a16:creationId xmlns:a16="http://schemas.microsoft.com/office/drawing/2014/main" id="{E9AB0296-608E-9040-9A56-09CE179A10ED}"/>
              </a:ext>
            </a:extLst>
          </p:cNvPr>
          <p:cNvSpPr txBox="1"/>
          <p:nvPr/>
        </p:nvSpPr>
        <p:spPr>
          <a:xfrm>
            <a:off x="5105400" y="1066800"/>
            <a:ext cx="3733800" cy="1938992"/>
          </a:xfrm>
          <a:prstGeom prst="rect">
            <a:avLst/>
          </a:prstGeom>
          <a:noFill/>
        </p:spPr>
        <p:txBody>
          <a:bodyPr wrap="square" rtlCol="0">
            <a:spAutoFit/>
          </a:bodyPr>
          <a:lstStyle/>
          <a:p>
            <a:r>
              <a:rPr lang="en-US" dirty="0"/>
              <a:t>4 increments with subsets ½ ensemble.</a:t>
            </a:r>
          </a:p>
          <a:p>
            <a:endParaRPr lang="en-US" dirty="0"/>
          </a:p>
          <a:p>
            <a:r>
              <a:rPr lang="en-US" dirty="0"/>
              <a:t>Posterior for state qualitatively improving.</a:t>
            </a:r>
          </a:p>
        </p:txBody>
      </p:sp>
    </p:spTree>
    <p:extLst>
      <p:ext uri="{BB962C8B-B14F-4D97-AF65-F5344CB8AC3E}">
        <p14:creationId xmlns:p14="http://schemas.microsoft.com/office/powerpoint/2010/main" val="3573206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205" r="48333" b="18627"/>
          <a:stretch/>
        </p:blipFill>
        <p:spPr>
          <a:xfrm>
            <a:off x="1143000" y="685800"/>
            <a:ext cx="3581400" cy="3886200"/>
          </a:xfrm>
          <a:prstGeom prst="rect">
            <a:avLst/>
          </a:prstGeom>
        </p:spPr>
      </p:pic>
      <p:sp>
        <p:nvSpPr>
          <p:cNvPr id="7" name="TextBox 6">
            <a:extLst>
              <a:ext uri="{FF2B5EF4-FFF2-40B4-BE49-F238E27FC236}">
                <a16:creationId xmlns:a16="http://schemas.microsoft.com/office/drawing/2014/main" id="{BF4C9340-94F1-EA42-BA6C-E96790A120F3}"/>
              </a:ext>
            </a:extLst>
          </p:cNvPr>
          <p:cNvSpPr txBox="1"/>
          <p:nvPr/>
        </p:nvSpPr>
        <p:spPr>
          <a:xfrm>
            <a:off x="5105400" y="1066800"/>
            <a:ext cx="3733800" cy="1938992"/>
          </a:xfrm>
          <a:prstGeom prst="rect">
            <a:avLst/>
          </a:prstGeom>
          <a:noFill/>
        </p:spPr>
        <p:txBody>
          <a:bodyPr wrap="square" rtlCol="0">
            <a:spAutoFit/>
          </a:bodyPr>
          <a:lstStyle/>
          <a:p>
            <a:r>
              <a:rPr lang="en-US" dirty="0"/>
              <a:t>8 increments with subsets ½ ensemble.</a:t>
            </a:r>
          </a:p>
          <a:p>
            <a:endParaRPr lang="en-US" dirty="0"/>
          </a:p>
          <a:p>
            <a:r>
              <a:rPr lang="en-US" dirty="0"/>
              <a:t>Posterior for state qualitatively improving.</a:t>
            </a:r>
          </a:p>
        </p:txBody>
      </p:sp>
    </p:spTree>
    <p:extLst>
      <p:ext uri="{BB962C8B-B14F-4D97-AF65-F5344CB8AC3E}">
        <p14:creationId xmlns:p14="http://schemas.microsoft.com/office/powerpoint/2010/main" val="2913209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205" r="48333" b="18627"/>
          <a:stretch/>
        </p:blipFill>
        <p:spPr>
          <a:xfrm>
            <a:off x="1143000" y="685800"/>
            <a:ext cx="3581400" cy="3886200"/>
          </a:xfrm>
          <a:prstGeom prst="rect">
            <a:avLst/>
          </a:prstGeom>
        </p:spPr>
      </p:pic>
      <p:sp>
        <p:nvSpPr>
          <p:cNvPr id="6" name="TextBox 5">
            <a:extLst>
              <a:ext uri="{FF2B5EF4-FFF2-40B4-BE49-F238E27FC236}">
                <a16:creationId xmlns:a16="http://schemas.microsoft.com/office/drawing/2014/main" id="{1486C103-B02F-2D41-8AE5-86ACC5E35441}"/>
              </a:ext>
            </a:extLst>
          </p:cNvPr>
          <p:cNvSpPr txBox="1"/>
          <p:nvPr/>
        </p:nvSpPr>
        <p:spPr>
          <a:xfrm>
            <a:off x="5105400" y="1066800"/>
            <a:ext cx="3733800" cy="3416320"/>
          </a:xfrm>
          <a:prstGeom prst="rect">
            <a:avLst/>
          </a:prstGeom>
          <a:noFill/>
        </p:spPr>
        <p:txBody>
          <a:bodyPr wrap="square" rtlCol="0">
            <a:spAutoFit/>
          </a:bodyPr>
          <a:lstStyle/>
          <a:p>
            <a:r>
              <a:rPr lang="en-US" dirty="0"/>
              <a:t>8 increments with subset 1/4 ensemble.</a:t>
            </a:r>
          </a:p>
          <a:p>
            <a:endParaRPr lang="en-US" dirty="0"/>
          </a:p>
          <a:p>
            <a:r>
              <a:rPr lang="en-US" dirty="0"/>
              <a:t>Posterior for state degraded.</a:t>
            </a:r>
          </a:p>
          <a:p>
            <a:endParaRPr lang="en-US" dirty="0"/>
          </a:p>
          <a:p>
            <a:r>
              <a:rPr lang="en-US" dirty="0"/>
              <a:t>Increment is moving outside of local linear validity.</a:t>
            </a:r>
          </a:p>
        </p:txBody>
      </p:sp>
    </p:spTree>
    <p:extLst>
      <p:ext uri="{BB962C8B-B14F-4D97-AF65-F5344CB8AC3E}">
        <p14:creationId xmlns:p14="http://schemas.microsoft.com/office/powerpoint/2010/main" val="375398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pic>
        <p:nvPicPr>
          <p:cNvPr id="8" name="Picture 7">
            <a:extLst>
              <a:ext uri="{FF2B5EF4-FFF2-40B4-BE49-F238E27FC236}">
                <a16:creationId xmlns:a16="http://schemas.microsoft.com/office/drawing/2014/main" id="{A0FF6049-A894-264B-9446-0DA589F677B8}"/>
              </a:ext>
            </a:extLst>
          </p:cNvPr>
          <p:cNvPicPr>
            <a:picLocks noChangeAspect="1"/>
          </p:cNvPicPr>
          <p:nvPr/>
        </p:nvPicPr>
        <p:blipFill rotWithShape="1">
          <a:blip r:embed="rId3"/>
          <a:srcRect l="12500" t="12205" r="48333" b="18627"/>
          <a:stretch/>
        </p:blipFill>
        <p:spPr>
          <a:xfrm>
            <a:off x="1143000" y="685800"/>
            <a:ext cx="3581400" cy="3886200"/>
          </a:xfrm>
          <a:prstGeom prst="rect">
            <a:avLst/>
          </a:prstGeom>
        </p:spPr>
      </p:pic>
      <p:sp>
        <p:nvSpPr>
          <p:cNvPr id="6" name="TextBox 5">
            <a:extLst>
              <a:ext uri="{FF2B5EF4-FFF2-40B4-BE49-F238E27FC236}">
                <a16:creationId xmlns:a16="http://schemas.microsoft.com/office/drawing/2014/main" id="{81A56230-0114-0E45-8817-A108B0C20B3F}"/>
              </a:ext>
            </a:extLst>
          </p:cNvPr>
          <p:cNvSpPr txBox="1"/>
          <p:nvPr/>
        </p:nvSpPr>
        <p:spPr>
          <a:xfrm>
            <a:off x="5105400" y="1066800"/>
            <a:ext cx="3733800" cy="2308324"/>
          </a:xfrm>
          <a:prstGeom prst="rect">
            <a:avLst/>
          </a:prstGeom>
          <a:noFill/>
        </p:spPr>
        <p:txBody>
          <a:bodyPr wrap="square" rtlCol="0">
            <a:spAutoFit/>
          </a:bodyPr>
          <a:lstStyle/>
          <a:p>
            <a:r>
              <a:rPr lang="en-US" dirty="0"/>
              <a:t>16 increments with subset 1/4 ensemble.</a:t>
            </a:r>
          </a:p>
          <a:p>
            <a:endParaRPr lang="en-US" dirty="0"/>
          </a:p>
          <a:p>
            <a:r>
              <a:rPr lang="en-US" dirty="0"/>
              <a:t>Posterior for state improved.</a:t>
            </a:r>
          </a:p>
          <a:p>
            <a:endParaRPr lang="en-US" dirty="0"/>
          </a:p>
        </p:txBody>
      </p:sp>
    </p:spTree>
    <p:extLst>
      <p:ext uri="{BB962C8B-B14F-4D97-AF65-F5344CB8AC3E}">
        <p14:creationId xmlns:p14="http://schemas.microsoft.com/office/powerpoint/2010/main" val="125049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sp>
        <p:nvSpPr>
          <p:cNvPr id="7" name="TextBox 6"/>
          <p:cNvSpPr txBox="1"/>
          <p:nvPr/>
        </p:nvSpPr>
        <p:spPr>
          <a:xfrm>
            <a:off x="304800" y="838200"/>
            <a:ext cx="8382000" cy="3046988"/>
          </a:xfrm>
          <a:prstGeom prst="rect">
            <a:avLst/>
          </a:prstGeom>
          <a:noFill/>
        </p:spPr>
        <p:txBody>
          <a:bodyPr wrap="square" rtlCol="0">
            <a:spAutoFit/>
          </a:bodyPr>
          <a:lstStyle/>
          <a:p>
            <a:r>
              <a:rPr lang="en-US" dirty="0"/>
              <a:t>If relation between observation and state is locally a continuous, smooth (first two derivatives continuous) function:</a:t>
            </a:r>
          </a:p>
          <a:p>
            <a:r>
              <a:rPr lang="en-US" dirty="0"/>
              <a:t>Then, in the limit of a large ensemble, fixed local subset size, and large number of increments: </a:t>
            </a:r>
          </a:p>
          <a:p>
            <a:endParaRPr lang="en-US" dirty="0"/>
          </a:p>
          <a:p>
            <a:r>
              <a:rPr lang="en-US" dirty="0"/>
              <a:t>The local linear regression with incremental update converges to the correct posterior distribution.</a:t>
            </a:r>
          </a:p>
        </p:txBody>
      </p:sp>
    </p:spTree>
    <p:extLst>
      <p:ext uri="{BB962C8B-B14F-4D97-AF65-F5344CB8AC3E}">
        <p14:creationId xmlns:p14="http://schemas.microsoft.com/office/powerpoint/2010/main" val="1885058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Local Linear Regression with Incremental Update</a:t>
            </a:r>
          </a:p>
        </p:txBody>
      </p:sp>
      <p:sp>
        <p:nvSpPr>
          <p:cNvPr id="7" name="TextBox 6"/>
          <p:cNvSpPr txBox="1"/>
          <p:nvPr/>
        </p:nvSpPr>
        <p:spPr>
          <a:xfrm>
            <a:off x="304800" y="838200"/>
            <a:ext cx="8382000" cy="4524315"/>
          </a:xfrm>
          <a:prstGeom prst="rect">
            <a:avLst/>
          </a:prstGeom>
          <a:noFill/>
        </p:spPr>
        <p:txBody>
          <a:bodyPr wrap="square" rtlCol="0">
            <a:spAutoFit/>
          </a:bodyPr>
          <a:lstStyle/>
          <a:p>
            <a:r>
              <a:rPr lang="en-US" dirty="0"/>
              <a:t>If relation between observation and state is locally a continuous, smooth (first two derivatives continuous) function:</a:t>
            </a:r>
          </a:p>
          <a:p>
            <a:r>
              <a:rPr lang="en-US" dirty="0"/>
              <a:t>Then, in the limit of a large ensemble, fixed local subset size, and large number of increments: </a:t>
            </a:r>
          </a:p>
          <a:p>
            <a:endParaRPr lang="en-US" dirty="0"/>
          </a:p>
          <a:p>
            <a:r>
              <a:rPr lang="en-US" dirty="0"/>
              <a:t>The local linear regression with incremental update converges to the correct posterior distribution.</a:t>
            </a:r>
          </a:p>
          <a:p>
            <a:endParaRPr lang="en-US" dirty="0"/>
          </a:p>
          <a:p>
            <a:endParaRPr lang="en-US" dirty="0"/>
          </a:p>
          <a:p>
            <a:r>
              <a:rPr lang="en-US" dirty="0"/>
              <a:t>This could be very expensive,</a:t>
            </a:r>
          </a:p>
          <a:p>
            <a:r>
              <a:rPr lang="en-US" dirty="0"/>
              <a:t>No guarantees about what goes on in the presence of noise.</a:t>
            </a:r>
          </a:p>
        </p:txBody>
      </p:sp>
    </p:spTree>
    <p:extLst>
      <p:ext uri="{BB962C8B-B14F-4D97-AF65-F5344CB8AC3E}">
        <p14:creationId xmlns:p14="http://schemas.microsoft.com/office/powerpoint/2010/main" val="1584985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Multi-valued, not smooth example.</a:t>
            </a:r>
          </a:p>
        </p:txBody>
      </p:sp>
      <p:sp>
        <p:nvSpPr>
          <p:cNvPr id="10" name="TextBox 9"/>
          <p:cNvSpPr txBox="1"/>
          <p:nvPr/>
        </p:nvSpPr>
        <p:spPr>
          <a:xfrm>
            <a:off x="5105400" y="1066800"/>
            <a:ext cx="3733800" cy="1569660"/>
          </a:xfrm>
          <a:prstGeom prst="rect">
            <a:avLst/>
          </a:prstGeom>
          <a:noFill/>
        </p:spPr>
        <p:txBody>
          <a:bodyPr wrap="square" rtlCol="0">
            <a:spAutoFit/>
          </a:bodyPr>
          <a:lstStyle/>
          <a:p>
            <a:r>
              <a:rPr lang="en-US" dirty="0"/>
              <a:t>Similar in form to a wind speed observation with state velocity component.</a:t>
            </a:r>
          </a:p>
          <a:p>
            <a:endParaRPr lang="en-US" dirty="0"/>
          </a:p>
        </p:txBody>
      </p:sp>
      <p:pic>
        <p:nvPicPr>
          <p:cNvPr id="5" name="Picture 4">
            <a:extLst>
              <a:ext uri="{FF2B5EF4-FFF2-40B4-BE49-F238E27FC236}">
                <a16:creationId xmlns:a16="http://schemas.microsoft.com/office/drawing/2014/main" id="{A163BB93-830C-EA4B-A380-B6E1EA2EF785}"/>
              </a:ext>
            </a:extLst>
          </p:cNvPr>
          <p:cNvPicPr>
            <a:picLocks noChangeAspect="1"/>
          </p:cNvPicPr>
          <p:nvPr/>
        </p:nvPicPr>
        <p:blipFill rotWithShape="1">
          <a:blip r:embed="rId3"/>
          <a:srcRect l="11666" t="12205" r="48333" b="18627"/>
          <a:stretch/>
        </p:blipFill>
        <p:spPr>
          <a:xfrm>
            <a:off x="1066800" y="838200"/>
            <a:ext cx="3657600" cy="3886200"/>
          </a:xfrm>
          <a:prstGeom prst="rect">
            <a:avLst/>
          </a:prstGeom>
        </p:spPr>
      </p:pic>
    </p:spTree>
    <p:extLst>
      <p:ext uri="{BB962C8B-B14F-4D97-AF65-F5344CB8AC3E}">
        <p14:creationId xmlns:p14="http://schemas.microsoft.com/office/powerpoint/2010/main" val="1115630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Multi-valued, not smooth example.</a:t>
            </a:r>
          </a:p>
        </p:txBody>
      </p:sp>
      <p:pic>
        <p:nvPicPr>
          <p:cNvPr id="5" name="Picture 4">
            <a:extLst>
              <a:ext uri="{FF2B5EF4-FFF2-40B4-BE49-F238E27FC236}">
                <a16:creationId xmlns:a16="http://schemas.microsoft.com/office/drawing/2014/main" id="{A163BB93-830C-EA4B-A380-B6E1EA2EF785}"/>
              </a:ext>
            </a:extLst>
          </p:cNvPr>
          <p:cNvPicPr>
            <a:picLocks noChangeAspect="1"/>
          </p:cNvPicPr>
          <p:nvPr/>
        </p:nvPicPr>
        <p:blipFill rotWithShape="1">
          <a:blip r:embed="rId3"/>
          <a:srcRect t="12205" r="48333" b="18627"/>
          <a:stretch/>
        </p:blipFill>
        <p:spPr>
          <a:xfrm>
            <a:off x="0" y="838200"/>
            <a:ext cx="4724400" cy="3886200"/>
          </a:xfrm>
          <a:prstGeom prst="rect">
            <a:avLst/>
          </a:prstGeom>
        </p:spPr>
      </p:pic>
      <p:sp>
        <p:nvSpPr>
          <p:cNvPr id="6" name="TextBox 5">
            <a:extLst>
              <a:ext uri="{FF2B5EF4-FFF2-40B4-BE49-F238E27FC236}">
                <a16:creationId xmlns:a16="http://schemas.microsoft.com/office/drawing/2014/main" id="{7045F0AA-CE6A-6A46-8C38-832623E04EAE}"/>
              </a:ext>
            </a:extLst>
          </p:cNvPr>
          <p:cNvSpPr txBox="1"/>
          <p:nvPr/>
        </p:nvSpPr>
        <p:spPr>
          <a:xfrm>
            <a:off x="5105400" y="1066800"/>
            <a:ext cx="3733800" cy="1569660"/>
          </a:xfrm>
          <a:prstGeom prst="rect">
            <a:avLst/>
          </a:prstGeom>
          <a:noFill/>
        </p:spPr>
        <p:txBody>
          <a:bodyPr wrap="square" rtlCol="0">
            <a:spAutoFit/>
          </a:bodyPr>
          <a:lstStyle/>
          <a:p>
            <a:r>
              <a:rPr lang="en-US" dirty="0">
                <a:solidFill>
                  <a:srgbClr val="FF0000"/>
                </a:solidFill>
              </a:rPr>
              <a:t>Standard regression </a:t>
            </a:r>
            <a:r>
              <a:rPr lang="en-US" dirty="0"/>
              <a:t>does not capture bimodality of state posterior.</a:t>
            </a:r>
          </a:p>
          <a:p>
            <a:endParaRPr lang="en-US" dirty="0"/>
          </a:p>
        </p:txBody>
      </p:sp>
    </p:spTree>
    <p:extLst>
      <p:ext uri="{BB962C8B-B14F-4D97-AF65-F5344CB8AC3E}">
        <p14:creationId xmlns:p14="http://schemas.microsoft.com/office/powerpoint/2010/main" val="257401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Multi-valued, not smooth example.</a:t>
            </a:r>
          </a:p>
        </p:txBody>
      </p:sp>
      <p:sp>
        <p:nvSpPr>
          <p:cNvPr id="10" name="TextBox 9"/>
          <p:cNvSpPr txBox="1"/>
          <p:nvPr/>
        </p:nvSpPr>
        <p:spPr>
          <a:xfrm>
            <a:off x="5105400" y="1066800"/>
            <a:ext cx="3733800" cy="1200329"/>
          </a:xfrm>
          <a:prstGeom prst="rect">
            <a:avLst/>
          </a:prstGeom>
          <a:noFill/>
        </p:spPr>
        <p:txBody>
          <a:bodyPr wrap="square" rtlCol="0">
            <a:spAutoFit/>
          </a:bodyPr>
          <a:lstStyle/>
          <a:p>
            <a:r>
              <a:rPr lang="en-US" dirty="0">
                <a:solidFill>
                  <a:srgbClr val="FF0000"/>
                </a:solidFill>
              </a:rPr>
              <a:t>Rank regression </a:t>
            </a:r>
            <a:r>
              <a:rPr lang="en-US" dirty="0"/>
              <a:t>nearly identical in this case.</a:t>
            </a:r>
          </a:p>
          <a:p>
            <a:endParaRPr lang="en-US" dirty="0"/>
          </a:p>
        </p:txBody>
      </p:sp>
      <p:pic>
        <p:nvPicPr>
          <p:cNvPr id="5" name="Picture 4">
            <a:extLst>
              <a:ext uri="{FF2B5EF4-FFF2-40B4-BE49-F238E27FC236}">
                <a16:creationId xmlns:a16="http://schemas.microsoft.com/office/drawing/2014/main" id="{A163BB93-830C-EA4B-A380-B6E1EA2EF785}"/>
              </a:ext>
            </a:extLst>
          </p:cNvPr>
          <p:cNvPicPr>
            <a:picLocks noChangeAspect="1"/>
          </p:cNvPicPr>
          <p:nvPr/>
        </p:nvPicPr>
        <p:blipFill rotWithShape="1">
          <a:blip r:embed="rId3"/>
          <a:srcRect l="-833" t="12205" r="48333" b="18627"/>
          <a:stretch/>
        </p:blipFill>
        <p:spPr>
          <a:xfrm>
            <a:off x="-76200" y="838200"/>
            <a:ext cx="4800600" cy="3886200"/>
          </a:xfrm>
          <a:prstGeom prst="rect">
            <a:avLst/>
          </a:prstGeom>
        </p:spPr>
      </p:pic>
    </p:spTree>
    <p:extLst>
      <p:ext uri="{BB962C8B-B14F-4D97-AF65-F5344CB8AC3E}">
        <p14:creationId xmlns:p14="http://schemas.microsoft.com/office/powerpoint/2010/main" val="22309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Multi-valued, not smooth example.</a:t>
            </a:r>
          </a:p>
        </p:txBody>
      </p:sp>
      <p:pic>
        <p:nvPicPr>
          <p:cNvPr id="5" name="Picture 4">
            <a:extLst>
              <a:ext uri="{FF2B5EF4-FFF2-40B4-BE49-F238E27FC236}">
                <a16:creationId xmlns:a16="http://schemas.microsoft.com/office/drawing/2014/main" id="{A163BB93-830C-EA4B-A380-B6E1EA2EF785}"/>
              </a:ext>
            </a:extLst>
          </p:cNvPr>
          <p:cNvPicPr>
            <a:picLocks noChangeAspect="1"/>
          </p:cNvPicPr>
          <p:nvPr/>
        </p:nvPicPr>
        <p:blipFill rotWithShape="1">
          <a:blip r:embed="rId3"/>
          <a:srcRect t="12205" r="48333" b="18626"/>
          <a:stretch/>
        </p:blipFill>
        <p:spPr>
          <a:xfrm>
            <a:off x="0" y="838200"/>
            <a:ext cx="4724400" cy="3886200"/>
          </a:xfrm>
          <a:prstGeom prst="rect">
            <a:avLst/>
          </a:prstGeom>
        </p:spPr>
      </p:pic>
      <p:sp>
        <p:nvSpPr>
          <p:cNvPr id="6" name="TextBox 5">
            <a:extLst>
              <a:ext uri="{FF2B5EF4-FFF2-40B4-BE49-F238E27FC236}">
                <a16:creationId xmlns:a16="http://schemas.microsoft.com/office/drawing/2014/main" id="{69CECC72-59E3-6640-9CAA-36B17F6A3A8C}"/>
              </a:ext>
            </a:extLst>
          </p:cNvPr>
          <p:cNvSpPr txBox="1"/>
          <p:nvPr/>
        </p:nvSpPr>
        <p:spPr>
          <a:xfrm>
            <a:off x="5105400" y="1066800"/>
            <a:ext cx="3733800" cy="3785652"/>
          </a:xfrm>
          <a:prstGeom prst="rect">
            <a:avLst/>
          </a:prstGeom>
          <a:noFill/>
        </p:spPr>
        <p:txBody>
          <a:bodyPr wrap="square" rtlCol="0">
            <a:spAutoFit/>
          </a:bodyPr>
          <a:lstStyle/>
          <a:p>
            <a:r>
              <a:rPr lang="en-US" dirty="0">
                <a:solidFill>
                  <a:srgbClr val="FF0000"/>
                </a:solidFill>
              </a:rPr>
              <a:t>Local regression </a:t>
            </a:r>
            <a:r>
              <a:rPr lang="en-US" dirty="0"/>
              <a:t>with ½ of the ensemble does much better. </a:t>
            </a:r>
          </a:p>
          <a:p>
            <a:endParaRPr lang="en-US" dirty="0"/>
          </a:p>
          <a:p>
            <a:r>
              <a:rPr lang="en-US" dirty="0"/>
              <a:t>Captures bimodal posterior.</a:t>
            </a:r>
          </a:p>
          <a:p>
            <a:endParaRPr lang="en-US" dirty="0"/>
          </a:p>
          <a:p>
            <a:r>
              <a:rPr lang="en-US" dirty="0"/>
              <a:t>Note problems where relation is not smooth.</a:t>
            </a:r>
          </a:p>
          <a:p>
            <a:endParaRPr lang="en-US" dirty="0"/>
          </a:p>
        </p:txBody>
      </p:sp>
    </p:spTree>
    <p:extLst>
      <p:ext uri="{BB962C8B-B14F-4D97-AF65-F5344CB8AC3E}">
        <p14:creationId xmlns:p14="http://schemas.microsoft.com/office/powerpoint/2010/main" val="3154900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2"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Tree>
    <p:extLst>
      <p:ext uri="{BB962C8B-B14F-4D97-AF65-F5344CB8AC3E}">
        <p14:creationId xmlns:p14="http://schemas.microsoft.com/office/powerpoint/2010/main" val="230765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Multi-valued, not smooth example.</a:t>
            </a:r>
          </a:p>
        </p:txBody>
      </p:sp>
      <p:pic>
        <p:nvPicPr>
          <p:cNvPr id="5" name="Picture 4">
            <a:extLst>
              <a:ext uri="{FF2B5EF4-FFF2-40B4-BE49-F238E27FC236}">
                <a16:creationId xmlns:a16="http://schemas.microsoft.com/office/drawing/2014/main" id="{A163BB93-830C-EA4B-A380-B6E1EA2EF785}"/>
              </a:ext>
            </a:extLst>
          </p:cNvPr>
          <p:cNvPicPr>
            <a:picLocks noChangeAspect="1"/>
          </p:cNvPicPr>
          <p:nvPr/>
        </p:nvPicPr>
        <p:blipFill rotWithShape="1">
          <a:blip r:embed="rId3"/>
          <a:srcRect l="-834" t="12025" r="48334" b="18806"/>
          <a:stretch/>
        </p:blipFill>
        <p:spPr>
          <a:xfrm>
            <a:off x="-73152" y="838200"/>
            <a:ext cx="4800600" cy="3886200"/>
          </a:xfrm>
          <a:prstGeom prst="rect">
            <a:avLst/>
          </a:prstGeom>
        </p:spPr>
      </p:pic>
      <p:sp>
        <p:nvSpPr>
          <p:cNvPr id="7" name="TextBox 6">
            <a:extLst>
              <a:ext uri="{FF2B5EF4-FFF2-40B4-BE49-F238E27FC236}">
                <a16:creationId xmlns:a16="http://schemas.microsoft.com/office/drawing/2014/main" id="{9D7DF8BE-56C0-AE41-AABC-677705E2D7FA}"/>
              </a:ext>
            </a:extLst>
          </p:cNvPr>
          <p:cNvSpPr txBox="1"/>
          <p:nvPr/>
        </p:nvSpPr>
        <p:spPr>
          <a:xfrm>
            <a:off x="5105400" y="1066800"/>
            <a:ext cx="3733800" cy="2677656"/>
          </a:xfrm>
          <a:prstGeom prst="rect">
            <a:avLst/>
          </a:prstGeom>
          <a:noFill/>
        </p:spPr>
        <p:txBody>
          <a:bodyPr wrap="square" rtlCol="0">
            <a:spAutoFit/>
          </a:bodyPr>
          <a:lstStyle/>
          <a:p>
            <a:r>
              <a:rPr lang="en-US" dirty="0">
                <a:solidFill>
                  <a:srgbClr val="FF0000"/>
                </a:solidFill>
              </a:rPr>
              <a:t>Local regression </a:t>
            </a:r>
            <a:r>
              <a:rPr lang="en-US" dirty="0"/>
              <a:t>with1/4 of the ensemble does even better. </a:t>
            </a:r>
          </a:p>
          <a:p>
            <a:endParaRPr lang="en-US" dirty="0"/>
          </a:p>
          <a:p>
            <a:r>
              <a:rPr lang="en-US" dirty="0"/>
              <a:t>No need for incremental updates here.</a:t>
            </a:r>
          </a:p>
          <a:p>
            <a:endParaRPr lang="en-US" dirty="0"/>
          </a:p>
        </p:txBody>
      </p:sp>
    </p:spTree>
    <p:extLst>
      <p:ext uri="{BB962C8B-B14F-4D97-AF65-F5344CB8AC3E}">
        <p14:creationId xmlns:p14="http://schemas.microsoft.com/office/powerpoint/2010/main" val="2501725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Regression with Noisy Priors</a:t>
            </a:r>
          </a:p>
        </p:txBody>
      </p:sp>
      <p:sp>
        <p:nvSpPr>
          <p:cNvPr id="10" name="TextBox 9"/>
          <p:cNvSpPr txBox="1"/>
          <p:nvPr/>
        </p:nvSpPr>
        <p:spPr>
          <a:xfrm>
            <a:off x="5105400" y="1066800"/>
            <a:ext cx="3733800" cy="3416320"/>
          </a:xfrm>
          <a:prstGeom prst="rect">
            <a:avLst/>
          </a:prstGeom>
          <a:noFill/>
        </p:spPr>
        <p:txBody>
          <a:bodyPr wrap="square" rtlCol="0">
            <a:spAutoFit/>
          </a:bodyPr>
          <a:lstStyle/>
          <a:p>
            <a:r>
              <a:rPr lang="en-US" dirty="0"/>
              <a:t>Most geophysical applications have noisy bivariate priors. </a:t>
            </a:r>
          </a:p>
          <a:p>
            <a:endParaRPr lang="en-US" dirty="0"/>
          </a:p>
          <a:p>
            <a:r>
              <a:rPr lang="en-US" dirty="0"/>
              <a:t>Usually hard to detect nonlinearity (even this example is still pretty extreme).</a:t>
            </a:r>
          </a:p>
          <a:p>
            <a:endParaRPr lang="en-US" dirty="0"/>
          </a:p>
        </p:txBody>
      </p:sp>
      <p:pic>
        <p:nvPicPr>
          <p:cNvPr id="5" name="Picture 4">
            <a:extLst>
              <a:ext uri="{FF2B5EF4-FFF2-40B4-BE49-F238E27FC236}">
                <a16:creationId xmlns:a16="http://schemas.microsoft.com/office/drawing/2014/main" id="{558DE344-FB17-9441-979E-6AAB6E2D4ADB}"/>
              </a:ext>
            </a:extLst>
          </p:cNvPr>
          <p:cNvPicPr>
            <a:picLocks noChangeAspect="1"/>
          </p:cNvPicPr>
          <p:nvPr/>
        </p:nvPicPr>
        <p:blipFill rotWithShape="1">
          <a:blip r:embed="rId3"/>
          <a:srcRect l="11666" t="12205" r="48333" b="18627"/>
          <a:stretch/>
        </p:blipFill>
        <p:spPr>
          <a:xfrm>
            <a:off x="1066800" y="762000"/>
            <a:ext cx="3657600" cy="3886200"/>
          </a:xfrm>
          <a:prstGeom prst="rect">
            <a:avLst/>
          </a:prstGeom>
        </p:spPr>
      </p:pic>
    </p:spTree>
    <p:extLst>
      <p:ext uri="{BB962C8B-B14F-4D97-AF65-F5344CB8AC3E}">
        <p14:creationId xmlns:p14="http://schemas.microsoft.com/office/powerpoint/2010/main" val="574328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Regression with Noisy Priors</a:t>
            </a:r>
          </a:p>
        </p:txBody>
      </p:sp>
      <p:sp>
        <p:nvSpPr>
          <p:cNvPr id="10" name="TextBox 9"/>
          <p:cNvSpPr txBox="1"/>
          <p:nvPr/>
        </p:nvSpPr>
        <p:spPr>
          <a:xfrm>
            <a:off x="5105400" y="1066800"/>
            <a:ext cx="3733800" cy="2308324"/>
          </a:xfrm>
          <a:prstGeom prst="rect">
            <a:avLst/>
          </a:prstGeom>
          <a:noFill/>
        </p:spPr>
        <p:txBody>
          <a:bodyPr wrap="square" rtlCol="0">
            <a:spAutoFit/>
          </a:bodyPr>
          <a:lstStyle/>
          <a:p>
            <a:r>
              <a:rPr lang="en-US" dirty="0">
                <a:solidFill>
                  <a:srgbClr val="FF0000"/>
                </a:solidFill>
              </a:rPr>
              <a:t>Standard regression </a:t>
            </a:r>
            <a:r>
              <a:rPr lang="en-US" dirty="0"/>
              <a:t>EAKF places many posterior members outside of the prior bivariate distribution.</a:t>
            </a:r>
          </a:p>
          <a:p>
            <a:endParaRPr lang="en-US" dirty="0"/>
          </a:p>
        </p:txBody>
      </p:sp>
      <p:pic>
        <p:nvPicPr>
          <p:cNvPr id="5" name="Picture 4">
            <a:extLst>
              <a:ext uri="{FF2B5EF4-FFF2-40B4-BE49-F238E27FC236}">
                <a16:creationId xmlns:a16="http://schemas.microsoft.com/office/drawing/2014/main" id="{558DE344-FB17-9441-979E-6AAB6E2D4ADB}"/>
              </a:ext>
            </a:extLst>
          </p:cNvPr>
          <p:cNvPicPr>
            <a:picLocks noChangeAspect="1"/>
          </p:cNvPicPr>
          <p:nvPr/>
        </p:nvPicPr>
        <p:blipFill rotWithShape="1">
          <a:blip r:embed="rId3"/>
          <a:srcRect l="12500" t="12206" r="48333" b="17269"/>
          <a:stretch/>
        </p:blipFill>
        <p:spPr>
          <a:xfrm>
            <a:off x="1143000" y="762000"/>
            <a:ext cx="3581400" cy="3962400"/>
          </a:xfrm>
          <a:prstGeom prst="rect">
            <a:avLst/>
          </a:prstGeom>
        </p:spPr>
      </p:pic>
    </p:spTree>
    <p:extLst>
      <p:ext uri="{BB962C8B-B14F-4D97-AF65-F5344CB8AC3E}">
        <p14:creationId xmlns:p14="http://schemas.microsoft.com/office/powerpoint/2010/main" val="110059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Regression with Noisy Priors</a:t>
            </a:r>
          </a:p>
        </p:txBody>
      </p:sp>
      <p:sp>
        <p:nvSpPr>
          <p:cNvPr id="10" name="TextBox 9"/>
          <p:cNvSpPr txBox="1"/>
          <p:nvPr/>
        </p:nvSpPr>
        <p:spPr>
          <a:xfrm>
            <a:off x="5105400" y="1066800"/>
            <a:ext cx="3733800" cy="1200329"/>
          </a:xfrm>
          <a:prstGeom prst="rect">
            <a:avLst/>
          </a:prstGeom>
          <a:noFill/>
        </p:spPr>
        <p:txBody>
          <a:bodyPr wrap="square" rtlCol="0">
            <a:spAutoFit/>
          </a:bodyPr>
          <a:lstStyle/>
          <a:p>
            <a:r>
              <a:rPr lang="en-US" dirty="0">
                <a:solidFill>
                  <a:srgbClr val="FF0000"/>
                </a:solidFill>
              </a:rPr>
              <a:t>Rank regression </a:t>
            </a:r>
            <a:r>
              <a:rPr lang="en-US" dirty="0"/>
              <a:t>does a significantly better job.</a:t>
            </a:r>
          </a:p>
          <a:p>
            <a:endParaRPr lang="en-US" dirty="0"/>
          </a:p>
        </p:txBody>
      </p:sp>
      <p:pic>
        <p:nvPicPr>
          <p:cNvPr id="5" name="Picture 4">
            <a:extLst>
              <a:ext uri="{FF2B5EF4-FFF2-40B4-BE49-F238E27FC236}">
                <a16:creationId xmlns:a16="http://schemas.microsoft.com/office/drawing/2014/main" id="{558DE344-FB17-9441-979E-6AAB6E2D4ADB}"/>
              </a:ext>
            </a:extLst>
          </p:cNvPr>
          <p:cNvPicPr>
            <a:picLocks noChangeAspect="1"/>
          </p:cNvPicPr>
          <p:nvPr/>
        </p:nvPicPr>
        <p:blipFill rotWithShape="1">
          <a:blip r:embed="rId3"/>
          <a:srcRect l="12499" t="12206" r="48333" b="18625"/>
          <a:stretch/>
        </p:blipFill>
        <p:spPr>
          <a:xfrm>
            <a:off x="1143000" y="762000"/>
            <a:ext cx="3581400" cy="3886200"/>
          </a:xfrm>
          <a:prstGeom prst="rect">
            <a:avLst/>
          </a:prstGeom>
        </p:spPr>
      </p:pic>
    </p:spTree>
    <p:extLst>
      <p:ext uri="{BB962C8B-B14F-4D97-AF65-F5344CB8AC3E}">
        <p14:creationId xmlns:p14="http://schemas.microsoft.com/office/powerpoint/2010/main" val="1039626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Regression with Noisy Priors</a:t>
            </a:r>
          </a:p>
        </p:txBody>
      </p:sp>
      <p:pic>
        <p:nvPicPr>
          <p:cNvPr id="5" name="Picture 4">
            <a:extLst>
              <a:ext uri="{FF2B5EF4-FFF2-40B4-BE49-F238E27FC236}">
                <a16:creationId xmlns:a16="http://schemas.microsoft.com/office/drawing/2014/main" id="{558DE344-FB17-9441-979E-6AAB6E2D4ADB}"/>
              </a:ext>
            </a:extLst>
          </p:cNvPr>
          <p:cNvPicPr>
            <a:picLocks noChangeAspect="1"/>
          </p:cNvPicPr>
          <p:nvPr/>
        </p:nvPicPr>
        <p:blipFill rotWithShape="1">
          <a:blip r:embed="rId3"/>
          <a:srcRect l="12500" t="12205" r="48333" b="18627"/>
          <a:stretch/>
        </p:blipFill>
        <p:spPr>
          <a:xfrm>
            <a:off x="1143000" y="762000"/>
            <a:ext cx="3581400" cy="3886200"/>
          </a:xfrm>
          <a:prstGeom prst="rect">
            <a:avLst/>
          </a:prstGeom>
        </p:spPr>
      </p:pic>
      <p:sp>
        <p:nvSpPr>
          <p:cNvPr id="6" name="TextBox 5">
            <a:extLst>
              <a:ext uri="{FF2B5EF4-FFF2-40B4-BE49-F238E27FC236}">
                <a16:creationId xmlns:a16="http://schemas.microsoft.com/office/drawing/2014/main" id="{8BE86D52-2103-4248-BF5D-3BDDB744CB98}"/>
              </a:ext>
            </a:extLst>
          </p:cNvPr>
          <p:cNvSpPr txBox="1"/>
          <p:nvPr/>
        </p:nvSpPr>
        <p:spPr>
          <a:xfrm>
            <a:off x="5105400" y="1066800"/>
            <a:ext cx="3733800" cy="3785652"/>
          </a:xfrm>
          <a:prstGeom prst="rect">
            <a:avLst/>
          </a:prstGeom>
          <a:noFill/>
        </p:spPr>
        <p:txBody>
          <a:bodyPr wrap="square" rtlCol="0">
            <a:spAutoFit/>
          </a:bodyPr>
          <a:lstStyle/>
          <a:p>
            <a:r>
              <a:rPr lang="en-US" dirty="0">
                <a:solidFill>
                  <a:srgbClr val="FF0000"/>
                </a:solidFill>
              </a:rPr>
              <a:t>Local incremental regression</a:t>
            </a:r>
            <a:r>
              <a:rPr lang="en-US" dirty="0"/>
              <a:t>. This result is for local ensemble with nearest ½ of ensemble and 8 increments.</a:t>
            </a:r>
          </a:p>
          <a:p>
            <a:endParaRPr lang="en-US" dirty="0"/>
          </a:p>
          <a:p>
            <a:r>
              <a:rPr lang="en-US" dirty="0"/>
              <a:t>Need bigger local ensembles to reduce sampling errors. </a:t>
            </a:r>
          </a:p>
          <a:p>
            <a:endParaRPr lang="en-US" dirty="0"/>
          </a:p>
        </p:txBody>
      </p:sp>
    </p:spTree>
    <p:extLst>
      <p:ext uri="{BB962C8B-B14F-4D97-AF65-F5344CB8AC3E}">
        <p14:creationId xmlns:p14="http://schemas.microsoft.com/office/powerpoint/2010/main" val="165205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124200" y="6356350"/>
            <a:ext cx="2895600" cy="365125"/>
          </a:xfrm>
        </p:spPr>
        <p:txBody>
          <a:bodyPr/>
          <a:lstStyle/>
          <a:p>
            <a:pPr>
              <a:defRPr/>
            </a:pPr>
            <a:r>
              <a:rPr lang="sk-SK">
                <a:latin typeface="Calibri"/>
                <a:cs typeface="Calibri"/>
              </a:rPr>
              <a:t>ISDA Munich, 8 March 2018</a:t>
            </a:r>
            <a:endParaRPr lang="en-US" dirty="0">
              <a:latin typeface="Calibri"/>
              <a:cs typeface="Calibri"/>
            </a:endParaRPr>
          </a:p>
        </p:txBody>
      </p:sp>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eaLnBrk="1" hangingPunct="1">
              <a:defRPr/>
            </a:pPr>
            <a:r>
              <a:rPr lang="en-US" sz="2800" dirty="0">
                <a:solidFill>
                  <a:schemeClr val="bg1"/>
                </a:solidFill>
                <a:ea typeface="ヒラギノ角ゴ Pro W3" charset="-128"/>
                <a:cs typeface="ヒラギノ角ゴ Pro W3" charset="-128"/>
              </a:rPr>
              <a:t>Regression with Noisy Priors</a:t>
            </a:r>
          </a:p>
        </p:txBody>
      </p:sp>
      <p:pic>
        <p:nvPicPr>
          <p:cNvPr id="5" name="Picture 4">
            <a:extLst>
              <a:ext uri="{FF2B5EF4-FFF2-40B4-BE49-F238E27FC236}">
                <a16:creationId xmlns:a16="http://schemas.microsoft.com/office/drawing/2014/main" id="{558DE344-FB17-9441-979E-6AAB6E2D4ADB}"/>
              </a:ext>
            </a:extLst>
          </p:cNvPr>
          <p:cNvPicPr>
            <a:picLocks noChangeAspect="1"/>
          </p:cNvPicPr>
          <p:nvPr/>
        </p:nvPicPr>
        <p:blipFill rotWithShape="1">
          <a:blip r:embed="rId3"/>
          <a:srcRect l="12500" t="12205" r="48333" b="18627"/>
          <a:stretch/>
        </p:blipFill>
        <p:spPr>
          <a:xfrm>
            <a:off x="1143000" y="762000"/>
            <a:ext cx="3581400" cy="3886200"/>
          </a:xfrm>
          <a:prstGeom prst="rect">
            <a:avLst/>
          </a:prstGeom>
        </p:spPr>
      </p:pic>
      <p:sp>
        <p:nvSpPr>
          <p:cNvPr id="7" name="TextBox 6">
            <a:extLst>
              <a:ext uri="{FF2B5EF4-FFF2-40B4-BE49-F238E27FC236}">
                <a16:creationId xmlns:a16="http://schemas.microsoft.com/office/drawing/2014/main" id="{794E061F-5367-534D-A176-3FC95C63D3B4}"/>
              </a:ext>
            </a:extLst>
          </p:cNvPr>
          <p:cNvSpPr txBox="1"/>
          <p:nvPr/>
        </p:nvSpPr>
        <p:spPr>
          <a:xfrm>
            <a:off x="5105400" y="1066800"/>
            <a:ext cx="3733800" cy="4154984"/>
          </a:xfrm>
          <a:prstGeom prst="rect">
            <a:avLst/>
          </a:prstGeom>
          <a:noFill/>
        </p:spPr>
        <p:txBody>
          <a:bodyPr wrap="square" rtlCol="0">
            <a:spAutoFit/>
          </a:bodyPr>
          <a:lstStyle/>
          <a:p>
            <a:r>
              <a:rPr lang="en-US" dirty="0">
                <a:solidFill>
                  <a:srgbClr val="FF0000"/>
                </a:solidFill>
              </a:rPr>
              <a:t>Local incremental regression. </a:t>
            </a:r>
            <a:r>
              <a:rPr lang="en-US" dirty="0"/>
              <a:t>This result is for local ensemble with nearest 1/4 of ensemble and 8 increments.</a:t>
            </a:r>
          </a:p>
          <a:p>
            <a:endParaRPr lang="en-US" dirty="0"/>
          </a:p>
          <a:p>
            <a:r>
              <a:rPr lang="en-US" dirty="0"/>
              <a:t>The small ensemble subsets lead to large sampling error. Probably worse than standard RHF.</a:t>
            </a:r>
          </a:p>
          <a:p>
            <a:endParaRPr lang="en-US" dirty="0"/>
          </a:p>
        </p:txBody>
      </p:sp>
    </p:spTree>
    <p:extLst>
      <p:ext uri="{BB962C8B-B14F-4D97-AF65-F5344CB8AC3E}">
        <p14:creationId xmlns:p14="http://schemas.microsoft.com/office/powerpoint/2010/main" val="3993391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8125301"/>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Times New Roman"/>
                <a:ea typeface="+mn-ea"/>
                <a:cs typeface="Times New Roman"/>
              </a:rPr>
              <a:t>Computational cost for the state variable update:</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a:solidFill>
                  <a:prstClr val="black"/>
                </a:solidFill>
                <a:latin typeface="Times New Roman"/>
                <a:ea typeface="+mn-ea"/>
                <a:cs typeface="Times New Roman"/>
              </a:rPr>
              <a:t>Base regression: 	O(m</a:t>
            </a:r>
            <a:r>
              <a:rPr lang="en-US" baseline="30000" dirty="0">
                <a:solidFill>
                  <a:prstClr val="black"/>
                </a:solidFill>
                <a:latin typeface="Times New Roman"/>
                <a:ea typeface="+mn-ea"/>
                <a:cs typeface="Times New Roman"/>
              </a:rPr>
              <a:t>2</a:t>
            </a:r>
            <a:r>
              <a:rPr lang="en-US" dirty="0">
                <a:solidFill>
                  <a:prstClr val="black"/>
                </a:solidFill>
                <a:latin typeface="Times New Roman"/>
                <a:ea typeface="+mn-ea"/>
                <a:cs typeface="Times New Roman"/>
              </a:rPr>
              <a:t>n)</a:t>
            </a:r>
          </a:p>
          <a:p>
            <a:pPr defTabSz="457200" eaLnBrk="1" fontAlgn="auto" hangingPunct="1">
              <a:spcBef>
                <a:spcPts val="0"/>
              </a:spcBef>
              <a:spcAft>
                <a:spcPts val="0"/>
              </a:spcAft>
            </a:pPr>
            <a:r>
              <a:rPr lang="en-US" dirty="0">
                <a:solidFill>
                  <a:prstClr val="black"/>
                </a:solidFill>
                <a:latin typeface="Times New Roman"/>
                <a:ea typeface="+mn-ea"/>
                <a:cs typeface="Times New Roman"/>
              </a:rPr>
              <a:t>Rank regression: 	O(m</a:t>
            </a:r>
            <a:r>
              <a:rPr lang="en-US" baseline="30000" dirty="0">
                <a:solidFill>
                  <a:prstClr val="black"/>
                </a:solidFill>
                <a:latin typeface="Times New Roman"/>
                <a:ea typeface="+mn-ea"/>
                <a:cs typeface="Times New Roman"/>
              </a:rPr>
              <a:t>2</a:t>
            </a:r>
            <a:r>
              <a:rPr lang="en-US" dirty="0">
                <a:solidFill>
                  <a:prstClr val="black"/>
                </a:solidFill>
                <a:latin typeface="Times New Roman"/>
                <a:ea typeface="+mn-ea"/>
                <a:cs typeface="Times New Roman"/>
              </a:rPr>
              <a:t>nlogn)</a:t>
            </a:r>
          </a:p>
          <a:p>
            <a:pPr defTabSz="457200" eaLnBrk="1" fontAlgn="auto" hangingPunct="1">
              <a:spcBef>
                <a:spcPts val="0"/>
              </a:spcBef>
              <a:spcAft>
                <a:spcPts val="0"/>
              </a:spcAft>
            </a:pPr>
            <a:r>
              <a:rPr lang="en-US" dirty="0">
                <a:solidFill>
                  <a:prstClr val="black"/>
                </a:solidFill>
                <a:latin typeface="Times New Roman"/>
                <a:ea typeface="+mn-ea"/>
                <a:cs typeface="Times New Roman"/>
              </a:rPr>
              <a:t>Local regression: 	</a:t>
            </a:r>
            <a:r>
              <a:rPr lang="en-US" dirty="0">
                <a:solidFill>
                  <a:srgbClr val="FF0000"/>
                </a:solidFill>
                <a:latin typeface="Times New Roman"/>
                <a:ea typeface="+mn-ea"/>
                <a:cs typeface="Times New Roman"/>
              </a:rPr>
              <a:t>O(m</a:t>
            </a:r>
            <a:r>
              <a:rPr lang="en-US" baseline="30000" dirty="0">
                <a:solidFill>
                  <a:srgbClr val="FF0000"/>
                </a:solidFill>
                <a:latin typeface="Times New Roman"/>
                <a:ea typeface="+mn-ea"/>
                <a:cs typeface="Times New Roman"/>
              </a:rPr>
              <a:t>2</a:t>
            </a:r>
            <a:r>
              <a:rPr lang="en-US" dirty="0">
                <a:solidFill>
                  <a:srgbClr val="FF0000"/>
                </a:solidFill>
                <a:latin typeface="Times New Roman"/>
                <a:ea typeface="+mn-ea"/>
                <a:cs typeface="Times New Roman"/>
              </a:rPr>
              <a:t>n</a:t>
            </a:r>
            <a:r>
              <a:rPr lang="en-US" baseline="30000" dirty="0">
                <a:solidFill>
                  <a:srgbClr val="FF0000"/>
                </a:solidFill>
                <a:latin typeface="Times New Roman"/>
                <a:ea typeface="+mn-ea"/>
                <a:cs typeface="Times New Roman"/>
              </a:rPr>
              <a:t>2</a:t>
            </a:r>
            <a:r>
              <a:rPr lang="en-US" dirty="0">
                <a:solidFill>
                  <a:srgbClr val="FF0000"/>
                </a:solidFill>
                <a:latin typeface="Times New Roman"/>
                <a:ea typeface="+mn-ea"/>
                <a:cs typeface="Times New Roman"/>
              </a:rPr>
              <a:t>logn)</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a:solidFill>
                  <a:prstClr val="black"/>
                </a:solidFill>
                <a:latin typeface="Times New Roman"/>
                <a:cs typeface="Times New Roman"/>
              </a:rPr>
              <a:t>m: sum of state size plus number of observations,</a:t>
            </a:r>
          </a:p>
          <a:p>
            <a:pPr defTabSz="457200" eaLnBrk="1" fontAlgn="auto" hangingPunct="1">
              <a:spcBef>
                <a:spcPts val="0"/>
              </a:spcBef>
              <a:spcAft>
                <a:spcPts val="0"/>
              </a:spcAft>
            </a:pPr>
            <a:r>
              <a:rPr lang="en-US" dirty="0">
                <a:solidFill>
                  <a:prstClr val="black"/>
                </a:solidFill>
                <a:latin typeface="Times New Roman"/>
                <a:cs typeface="Times New Roman"/>
              </a:rPr>
              <a:t>n: ensemble size.</a:t>
            </a:r>
          </a:p>
          <a:p>
            <a:pPr defTabSz="457200" eaLnBrk="1" fontAlgn="auto" hangingPunct="1">
              <a:spcBef>
                <a:spcPts val="0"/>
              </a:spcBef>
              <a:spcAft>
                <a:spcPts val="0"/>
              </a:spcAft>
            </a:pPr>
            <a:endParaRPr lang="en-US" dirty="0">
              <a:solidFill>
                <a:srgbClr val="FF0000"/>
              </a:solidFill>
              <a:latin typeface="Times New Roman"/>
              <a:cs typeface="Times New Roman"/>
            </a:endParaRPr>
          </a:p>
          <a:p>
            <a:pPr defTabSz="457200" eaLnBrk="1" fontAlgn="auto" hangingPunct="1">
              <a:spcBef>
                <a:spcPts val="0"/>
              </a:spcBef>
              <a:spcAft>
                <a:spcPts val="0"/>
              </a:spcAft>
            </a:pPr>
            <a:r>
              <a:rPr lang="en-US" dirty="0">
                <a:latin typeface="Times New Roman"/>
                <a:cs typeface="Times New Roman"/>
              </a:rPr>
              <a:t>Latter two can be made less on average with some work.</a:t>
            </a:r>
          </a:p>
          <a:p>
            <a:pPr defTabSz="457200" eaLnBrk="1" fontAlgn="auto" hangingPunct="1">
              <a:spcBef>
                <a:spcPts val="0"/>
              </a:spcBef>
              <a:spcAft>
                <a:spcPts val="0"/>
              </a:spcAft>
            </a:pPr>
            <a:endParaRPr lang="en-US" dirty="0">
              <a:latin typeface="Times New Roman"/>
              <a:cs typeface="Times New Roman"/>
            </a:endParaRPr>
          </a:p>
          <a:p>
            <a:pPr defTabSz="457200" eaLnBrk="1" fontAlgn="auto" hangingPunct="1">
              <a:spcBef>
                <a:spcPts val="0"/>
              </a:spcBef>
              <a:spcAft>
                <a:spcPts val="0"/>
              </a:spcAft>
            </a:pPr>
            <a:r>
              <a:rPr lang="en-US" dirty="0">
                <a:latin typeface="Times New Roman"/>
                <a:cs typeface="Times New Roman"/>
              </a:rPr>
              <a:t>Good for GPUs (more computation per byte).</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Computational Cost</a:t>
            </a:r>
          </a:p>
        </p:txBody>
      </p:sp>
    </p:spTree>
    <p:extLst>
      <p:ext uri="{BB962C8B-B14F-4D97-AF65-F5344CB8AC3E}">
        <p14:creationId xmlns:p14="http://schemas.microsoft.com/office/powerpoint/2010/main" val="2510291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7386638"/>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Times New Roman"/>
                <a:ea typeface="+mn-ea"/>
                <a:cs typeface="Times New Roman"/>
              </a:rPr>
              <a:t>Standard model configuration, perfect model, three cases.</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marL="457200" indent="-457200" defTabSz="457200" eaLnBrk="1" fontAlgn="auto" hangingPunct="1">
              <a:spcBef>
                <a:spcPts val="0"/>
              </a:spcBef>
              <a:spcAft>
                <a:spcPts val="0"/>
              </a:spcAft>
              <a:buAutoNum type="arabicPeriod"/>
            </a:pPr>
            <a:r>
              <a:rPr lang="en-US" dirty="0">
                <a:solidFill>
                  <a:prstClr val="black"/>
                </a:solidFill>
                <a:latin typeface="Times New Roman"/>
                <a:ea typeface="+mn-ea"/>
                <a:cs typeface="Times New Roman"/>
              </a:rPr>
              <a:t>Identity observations, error variance 1, every 12 hours,</a:t>
            </a:r>
          </a:p>
          <a:p>
            <a:pPr marL="457200" indent="-457200" defTabSz="457200" eaLnBrk="1" fontAlgn="auto" hangingPunct="1">
              <a:spcBef>
                <a:spcPts val="0"/>
              </a:spcBef>
              <a:spcAft>
                <a:spcPts val="0"/>
              </a:spcAft>
              <a:buAutoNum type="arabicPeriod"/>
            </a:pPr>
            <a:r>
              <a:rPr lang="en-US" dirty="0">
                <a:solidFill>
                  <a:prstClr val="black"/>
                </a:solidFill>
                <a:latin typeface="Times New Roman"/>
                <a:ea typeface="+mn-ea"/>
                <a:cs typeface="Times New Roman"/>
              </a:rPr>
              <a:t>Identity observations, error variance 16, every hour,</a:t>
            </a:r>
          </a:p>
          <a:p>
            <a:pPr marL="457200" indent="-457200" defTabSz="457200" eaLnBrk="1" fontAlgn="auto" hangingPunct="1">
              <a:spcBef>
                <a:spcPts val="0"/>
              </a:spcBef>
              <a:spcAft>
                <a:spcPts val="0"/>
              </a:spcAft>
              <a:buAutoNum type="arabicPeriod"/>
            </a:pPr>
            <a:r>
              <a:rPr lang="en-US" dirty="0">
                <a:solidFill>
                  <a:prstClr val="black"/>
                </a:solidFill>
                <a:latin typeface="Times New Roman"/>
                <a:ea typeface="+mn-ea"/>
                <a:cs typeface="Times New Roman"/>
              </a:rPr>
              <a:t>40 random observing locations, observation is log(state), error variance 1024, every 12 hours.</a:t>
            </a:r>
          </a:p>
          <a:p>
            <a:pPr marL="457200" indent="-457200" defTabSz="457200" eaLnBrk="1" fontAlgn="auto" hangingPunct="1">
              <a:spcBef>
                <a:spcPts val="0"/>
              </a:spcBef>
              <a:spcAft>
                <a:spcPts val="0"/>
              </a:spcAft>
              <a:buAutoNum type="arabicPeriod"/>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a:solidFill>
                  <a:prstClr val="black"/>
                </a:solidFill>
                <a:latin typeface="Times New Roman"/>
                <a:ea typeface="+mn-ea"/>
                <a:cs typeface="Times New Roman"/>
              </a:rPr>
              <a:t>Fixed multiplicative inflation, fixed </a:t>
            </a:r>
            <a:r>
              <a:rPr lang="en-US" dirty="0" err="1">
                <a:solidFill>
                  <a:prstClr val="black"/>
                </a:solidFill>
                <a:latin typeface="Times New Roman"/>
                <a:ea typeface="+mn-ea"/>
                <a:cs typeface="Times New Roman"/>
              </a:rPr>
              <a:t>Gaspari</a:t>
            </a:r>
            <a:r>
              <a:rPr lang="en-US" dirty="0">
                <a:solidFill>
                  <a:prstClr val="black"/>
                </a:solidFill>
                <a:latin typeface="Times New Roman"/>
                <a:ea typeface="+mn-ea"/>
                <a:cs typeface="Times New Roman"/>
              </a:rPr>
              <a:t>-Cohn localization.</a:t>
            </a:r>
          </a:p>
          <a:p>
            <a:pPr defTabSz="457200" eaLnBrk="1" fontAlgn="auto" hangingPunct="1">
              <a:spcBef>
                <a:spcPts val="0"/>
              </a:spcBef>
              <a:spcAft>
                <a:spcPts val="0"/>
              </a:spcAft>
            </a:pPr>
            <a:r>
              <a:rPr lang="en-US" dirty="0">
                <a:solidFill>
                  <a:prstClr val="black"/>
                </a:solidFill>
                <a:latin typeface="Times New Roman"/>
                <a:ea typeface="+mn-ea"/>
                <a:cs typeface="Times New Roman"/>
              </a:rPr>
              <a:t>Search through 100 pairs of inflation/localization for each case.</a:t>
            </a:r>
          </a:p>
          <a:p>
            <a:pPr defTabSz="457200" eaLnBrk="1" fontAlgn="auto" hangingPunct="1">
              <a:spcBef>
                <a:spcPts val="0"/>
              </a:spcBef>
              <a:spcAft>
                <a:spcPts val="0"/>
              </a:spcAft>
            </a:pPr>
            <a:r>
              <a:rPr lang="en-US" dirty="0">
                <a:solidFill>
                  <a:prstClr val="black"/>
                </a:solidFill>
                <a:latin typeface="Times New Roman"/>
                <a:ea typeface="+mn-ea"/>
                <a:cs typeface="Times New Roman"/>
              </a:rPr>
              <a:t>Results for best case.</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Results: Lorenz96</a:t>
            </a:r>
          </a:p>
        </p:txBody>
      </p:sp>
    </p:spTree>
    <p:extLst>
      <p:ext uri="{BB962C8B-B14F-4D97-AF65-F5344CB8AC3E}">
        <p14:creationId xmlns:p14="http://schemas.microsoft.com/office/powerpoint/2010/main" val="859599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5170646"/>
          </a:xfrm>
          <a:prstGeom prst="rect">
            <a:avLst/>
          </a:prstGeom>
          <a:noFill/>
        </p:spPr>
        <p:txBody>
          <a:bodyPr wrap="square" rtlCol="0">
            <a:spAutoFit/>
          </a:bodyPr>
          <a:lstStyle/>
          <a:p>
            <a:pPr defTabSz="457200" eaLnBrk="1" fontAlgn="auto" hangingPunct="1">
              <a:spcBef>
                <a:spcPts val="0"/>
              </a:spcBef>
              <a:spcAft>
                <a:spcPts val="0"/>
              </a:spcAft>
            </a:pPr>
            <a:r>
              <a:rPr lang="en-US" dirty="0">
                <a:solidFill>
                  <a:prstClr val="black"/>
                </a:solidFill>
                <a:latin typeface="Times New Roman"/>
                <a:ea typeface="+mn-ea"/>
                <a:cs typeface="Times New Roman"/>
              </a:rPr>
              <a:t>Checked subsets of 1/2, 1/4,1/8 of state variables.</a:t>
            </a:r>
          </a:p>
          <a:p>
            <a:pPr defTabSz="457200" eaLnBrk="1" fontAlgn="auto" hangingPunct="1">
              <a:spcBef>
                <a:spcPts val="0"/>
              </a:spcBef>
              <a:spcAft>
                <a:spcPts val="0"/>
              </a:spcAft>
            </a:pPr>
            <a:r>
              <a:rPr lang="en-US" dirty="0">
                <a:solidFill>
                  <a:prstClr val="black"/>
                </a:solidFill>
                <a:latin typeface="Times New Roman"/>
                <a:ea typeface="+mn-ea"/>
                <a:cs typeface="Times New Roman"/>
              </a:rPr>
              <a:t>Number of increments 1, 2, 4, 8.</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a:solidFill>
                  <a:prstClr val="black"/>
                </a:solidFill>
                <a:latin typeface="Times New Roman"/>
                <a:ea typeface="+mn-ea"/>
                <a:cs typeface="Times New Roman"/>
              </a:rPr>
              <a:t>Always did at least as well as other methods.</a:t>
            </a:r>
          </a:p>
          <a:p>
            <a:pPr defTabSz="457200" eaLnBrk="1" fontAlgn="auto" hangingPunct="1">
              <a:spcBef>
                <a:spcPts val="0"/>
              </a:spcBef>
              <a:spcAft>
                <a:spcPts val="0"/>
              </a:spcAft>
            </a:pPr>
            <a:endParaRPr lang="en-US" dirty="0">
              <a:solidFill>
                <a:prstClr val="black"/>
              </a:solidFill>
              <a:latin typeface="Times New Roman"/>
              <a:ea typeface="+mn-ea"/>
              <a:cs typeface="Times New Roman"/>
            </a:endParaRPr>
          </a:p>
          <a:p>
            <a:pPr defTabSz="457200" eaLnBrk="1" fontAlgn="auto" hangingPunct="1">
              <a:spcBef>
                <a:spcPts val="0"/>
              </a:spcBef>
              <a:spcAft>
                <a:spcPts val="0"/>
              </a:spcAft>
            </a:pPr>
            <a:r>
              <a:rPr lang="en-US" dirty="0">
                <a:solidFill>
                  <a:prstClr val="black"/>
                </a:solidFill>
                <a:latin typeface="Times New Roman"/>
                <a:ea typeface="+mn-ea"/>
                <a:cs typeface="Times New Roman"/>
              </a:rPr>
              <a:t>But, very expensive…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Results: Local Incremental Updates</a:t>
            </a:r>
          </a:p>
        </p:txBody>
      </p:sp>
    </p:spTree>
    <p:extLst>
      <p:ext uri="{BB962C8B-B14F-4D97-AF65-F5344CB8AC3E}">
        <p14:creationId xmlns:p14="http://schemas.microsoft.com/office/powerpoint/2010/main" val="1134018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2954655"/>
          </a:xfrm>
          <a:prstGeom prst="rect">
            <a:avLst/>
          </a:prstGeom>
          <a:noFill/>
        </p:spPr>
        <p:txBody>
          <a:bodyPr wrap="square" rtlCol="0">
            <a:spAutoFit/>
          </a:bodyPr>
          <a:lstStyle/>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Results: Standard and Rank Regression</a:t>
            </a:r>
          </a:p>
        </p:txBody>
      </p:sp>
      <p:pic>
        <p:nvPicPr>
          <p:cNvPr id="3" name="Picture 2">
            <a:extLst>
              <a:ext uri="{FF2B5EF4-FFF2-40B4-BE49-F238E27FC236}">
                <a16:creationId xmlns:a16="http://schemas.microsoft.com/office/drawing/2014/main" id="{EA62B2C3-CB8B-F74F-BAB6-7934E308F547}"/>
              </a:ext>
            </a:extLst>
          </p:cNvPr>
          <p:cNvPicPr>
            <a:picLocks noChangeAspect="1"/>
          </p:cNvPicPr>
          <p:nvPr/>
        </p:nvPicPr>
        <p:blipFill>
          <a:blip r:embed="rId2"/>
          <a:stretch>
            <a:fillRect/>
          </a:stretch>
        </p:blipFill>
        <p:spPr>
          <a:xfrm>
            <a:off x="304800" y="838200"/>
            <a:ext cx="3556000" cy="2667000"/>
          </a:xfrm>
          <a:prstGeom prst="rect">
            <a:avLst/>
          </a:prstGeom>
        </p:spPr>
      </p:pic>
      <p:sp>
        <p:nvSpPr>
          <p:cNvPr id="11" name="TextBox 10">
            <a:extLst>
              <a:ext uri="{FF2B5EF4-FFF2-40B4-BE49-F238E27FC236}">
                <a16:creationId xmlns:a16="http://schemas.microsoft.com/office/drawing/2014/main" id="{56F6C38A-4670-2D47-AD85-9FB4AAE52FE2}"/>
              </a:ext>
            </a:extLst>
          </p:cNvPr>
          <p:cNvSpPr txBox="1"/>
          <p:nvPr/>
        </p:nvSpPr>
        <p:spPr>
          <a:xfrm>
            <a:off x="635000" y="624146"/>
            <a:ext cx="2895600" cy="338554"/>
          </a:xfrm>
          <a:prstGeom prst="rect">
            <a:avLst/>
          </a:prstGeom>
          <a:noFill/>
        </p:spPr>
        <p:txBody>
          <a:bodyPr wrap="square" rtlCol="0">
            <a:spAutoFit/>
          </a:bodyPr>
          <a:lstStyle/>
          <a:p>
            <a:r>
              <a:rPr lang="en-US" sz="1600" dirty="0"/>
              <a:t>Error variance 16, every hour</a:t>
            </a:r>
          </a:p>
        </p:txBody>
      </p:sp>
    </p:spTree>
    <p:extLst>
      <p:ext uri="{BB962C8B-B14F-4D97-AF65-F5344CB8AC3E}">
        <p14:creationId xmlns:p14="http://schemas.microsoft.com/office/powerpoint/2010/main" val="3548675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a:solidFill>
                  <a:prstClr val="black"/>
                </a:solidFill>
                <a:latin typeface="Calibri"/>
                <a:ea typeface="+mn-ea"/>
                <a:cs typeface="+mn-cs"/>
              </a:rPr>
              <a:t>Find 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4419600" y="4070866"/>
            <a:ext cx="44958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a:t>
            </a:r>
            <a:r>
              <a:rPr lang="en-US" dirty="0" err="1">
                <a:solidFill>
                  <a:prstClr val="black"/>
                </a:solidFill>
                <a:latin typeface="Calibri"/>
                <a:ea typeface="+mn-ea"/>
                <a:cs typeface="+mn-cs"/>
              </a:rPr>
              <a:t>Kalman</a:t>
            </a:r>
            <a:r>
              <a:rPr lang="en-US" dirty="0">
                <a:solidFill>
                  <a:prstClr val="black"/>
                </a:solidFill>
                <a:latin typeface="Calibri"/>
                <a:ea typeface="+mn-ea"/>
                <a:cs typeface="+mn-cs"/>
              </a:rPr>
              <a:t> filters assume </a:t>
            </a:r>
            <a:r>
              <a:rPr lang="en-US" dirty="0" err="1">
                <a:solidFill>
                  <a:prstClr val="black"/>
                </a:solidFill>
                <a:latin typeface="Calibri"/>
                <a:ea typeface="+mn-ea"/>
                <a:cs typeface="+mn-cs"/>
              </a:rPr>
              <a:t>Gaussianity</a:t>
            </a:r>
            <a:r>
              <a:rPr lang="en-US" dirty="0">
                <a:solidFill>
                  <a:prstClr val="black"/>
                </a:solidFill>
                <a:latin typeface="Calibri"/>
                <a:ea typeface="+mn-ea"/>
                <a:cs typeface="+mn-cs"/>
              </a:rPr>
              <a:t> for this problem.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srgbClr val="FF0000"/>
                </a:solidFill>
                <a:latin typeface="Calibri"/>
                <a:ea typeface="+mn-ea"/>
                <a:cs typeface="+mn-cs"/>
              </a:rPr>
              <a:t>Can compute increments without Gaussian assumptions. (Old news).</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3083130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2954655"/>
          </a:xfrm>
          <a:prstGeom prst="rect">
            <a:avLst/>
          </a:prstGeom>
          <a:noFill/>
        </p:spPr>
        <p:txBody>
          <a:bodyPr wrap="square" rtlCol="0">
            <a:spAutoFit/>
          </a:bodyPr>
          <a:lstStyle/>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Results: Standard and Rank Regression</a:t>
            </a:r>
          </a:p>
        </p:txBody>
      </p:sp>
      <p:pic>
        <p:nvPicPr>
          <p:cNvPr id="3" name="Picture 2">
            <a:extLst>
              <a:ext uri="{FF2B5EF4-FFF2-40B4-BE49-F238E27FC236}">
                <a16:creationId xmlns:a16="http://schemas.microsoft.com/office/drawing/2014/main" id="{EA62B2C3-CB8B-F74F-BAB6-7934E308F547}"/>
              </a:ext>
            </a:extLst>
          </p:cNvPr>
          <p:cNvPicPr>
            <a:picLocks noChangeAspect="1"/>
          </p:cNvPicPr>
          <p:nvPr/>
        </p:nvPicPr>
        <p:blipFill>
          <a:blip r:embed="rId2"/>
          <a:stretch>
            <a:fillRect/>
          </a:stretch>
        </p:blipFill>
        <p:spPr>
          <a:xfrm>
            <a:off x="304800" y="838200"/>
            <a:ext cx="3556000" cy="2667000"/>
          </a:xfrm>
          <a:prstGeom prst="rect">
            <a:avLst/>
          </a:prstGeom>
        </p:spPr>
      </p:pic>
      <p:pic>
        <p:nvPicPr>
          <p:cNvPr id="10" name="Picture 9">
            <a:extLst>
              <a:ext uri="{FF2B5EF4-FFF2-40B4-BE49-F238E27FC236}">
                <a16:creationId xmlns:a16="http://schemas.microsoft.com/office/drawing/2014/main" id="{4CCEAC71-EC98-804C-AC9C-B26C4EBFBDF0}"/>
              </a:ext>
            </a:extLst>
          </p:cNvPr>
          <p:cNvPicPr>
            <a:picLocks noChangeAspect="1"/>
          </p:cNvPicPr>
          <p:nvPr/>
        </p:nvPicPr>
        <p:blipFill>
          <a:blip r:embed="rId3"/>
          <a:stretch>
            <a:fillRect/>
          </a:stretch>
        </p:blipFill>
        <p:spPr>
          <a:xfrm>
            <a:off x="5486400" y="762000"/>
            <a:ext cx="3556000" cy="2667000"/>
          </a:xfrm>
          <a:prstGeom prst="rect">
            <a:avLst/>
          </a:prstGeom>
        </p:spPr>
      </p:pic>
      <p:sp>
        <p:nvSpPr>
          <p:cNvPr id="11" name="TextBox 10">
            <a:extLst>
              <a:ext uri="{FF2B5EF4-FFF2-40B4-BE49-F238E27FC236}">
                <a16:creationId xmlns:a16="http://schemas.microsoft.com/office/drawing/2014/main" id="{56F6C38A-4670-2D47-AD85-9FB4AAE52FE2}"/>
              </a:ext>
            </a:extLst>
          </p:cNvPr>
          <p:cNvSpPr txBox="1"/>
          <p:nvPr/>
        </p:nvSpPr>
        <p:spPr>
          <a:xfrm>
            <a:off x="635000" y="624146"/>
            <a:ext cx="2895600" cy="338554"/>
          </a:xfrm>
          <a:prstGeom prst="rect">
            <a:avLst/>
          </a:prstGeom>
          <a:noFill/>
        </p:spPr>
        <p:txBody>
          <a:bodyPr wrap="square" rtlCol="0">
            <a:spAutoFit/>
          </a:bodyPr>
          <a:lstStyle/>
          <a:p>
            <a:r>
              <a:rPr lang="en-US" sz="1600" dirty="0"/>
              <a:t>Error variance 16, every hour</a:t>
            </a:r>
          </a:p>
        </p:txBody>
      </p:sp>
      <p:sp>
        <p:nvSpPr>
          <p:cNvPr id="12" name="TextBox 11">
            <a:extLst>
              <a:ext uri="{FF2B5EF4-FFF2-40B4-BE49-F238E27FC236}">
                <a16:creationId xmlns:a16="http://schemas.microsoft.com/office/drawing/2014/main" id="{E00AAEF6-3671-5D45-91B4-6FD3F2B471D5}"/>
              </a:ext>
            </a:extLst>
          </p:cNvPr>
          <p:cNvSpPr txBox="1"/>
          <p:nvPr/>
        </p:nvSpPr>
        <p:spPr>
          <a:xfrm>
            <a:off x="5257800" y="549018"/>
            <a:ext cx="3886200" cy="338554"/>
          </a:xfrm>
          <a:prstGeom prst="rect">
            <a:avLst/>
          </a:prstGeom>
          <a:noFill/>
        </p:spPr>
        <p:txBody>
          <a:bodyPr wrap="square" rtlCol="0">
            <a:spAutoFit/>
          </a:bodyPr>
          <a:lstStyle/>
          <a:p>
            <a:r>
              <a:rPr lang="en-US" sz="1600" dirty="0"/>
              <a:t>Log, error variance 1024, every 12 hours</a:t>
            </a:r>
          </a:p>
        </p:txBody>
      </p:sp>
    </p:spTree>
    <p:extLst>
      <p:ext uri="{BB962C8B-B14F-4D97-AF65-F5344CB8AC3E}">
        <p14:creationId xmlns:p14="http://schemas.microsoft.com/office/powerpoint/2010/main" val="2698078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4294967295"/>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k-SK" sz="1400">
                <a:solidFill>
                  <a:schemeClr val="tx1"/>
                </a:solidFill>
                <a:latin typeface="Calibri"/>
              </a:rPr>
              <a:t>ISDA Munich, 8 March 2018</a:t>
            </a:r>
            <a:endParaRPr lang="en-US" sz="1400" dirty="0">
              <a:solidFill>
                <a:schemeClr val="tx1"/>
              </a:solidFill>
              <a:latin typeface="Calibri"/>
            </a:endParaRPr>
          </a:p>
        </p:txBody>
      </p:sp>
      <p:sp>
        <p:nvSpPr>
          <p:cNvPr id="9" name="TextBox 8"/>
          <p:cNvSpPr txBox="1"/>
          <p:nvPr/>
        </p:nvSpPr>
        <p:spPr>
          <a:xfrm>
            <a:off x="457200" y="914400"/>
            <a:ext cx="8305800" cy="2954655"/>
          </a:xfrm>
          <a:prstGeom prst="rect">
            <a:avLst/>
          </a:prstGeom>
          <a:noFill/>
        </p:spPr>
        <p:txBody>
          <a:bodyPr wrap="square" rtlCol="0">
            <a:spAutoFit/>
          </a:bodyPr>
          <a:lstStyle/>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	</a:t>
            </a:r>
          </a:p>
          <a:p>
            <a:pPr defTabSz="457200" eaLnBrk="1" fontAlgn="auto" hangingPunct="1">
              <a:spcBef>
                <a:spcPts val="0"/>
              </a:spcBef>
              <a:spcAft>
                <a:spcPts val="0"/>
              </a:spcAft>
            </a:pPr>
            <a:r>
              <a:rPr lang="en-US" dirty="0">
                <a:solidFill>
                  <a:prstClr val="black"/>
                </a:solidFill>
                <a:latin typeface="Calibri"/>
                <a:ea typeface="+mn-ea"/>
                <a:cs typeface="+mn-cs"/>
              </a:rPr>
              <a:t> </a:t>
            </a:r>
            <a:endParaRPr lang="en-US" sz="1800" dirty="0">
              <a:solidFill>
                <a:prstClr val="black"/>
              </a:solidFill>
              <a:latin typeface="Calibri"/>
              <a:ea typeface="+mn-ea"/>
              <a:cs typeface="+mn-cs"/>
            </a:endParaRPr>
          </a:p>
          <a:p>
            <a:pPr defTabSz="457200" eaLnBrk="1" fontAlgn="auto" hangingPunct="1">
              <a:spcBef>
                <a:spcPts val="0"/>
              </a:spcBef>
              <a:spcAft>
                <a:spcPts val="0"/>
              </a:spcAft>
            </a:pPr>
            <a:endParaRPr lang="en-US" sz="1800" dirty="0">
              <a:solidFill>
                <a:prstClr val="black"/>
              </a:solidFill>
              <a:latin typeface="Calibri"/>
              <a:ea typeface="+mn-ea"/>
              <a:cs typeface="+mn-cs"/>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solidFill>
                  <a:schemeClr val="bg1"/>
                </a:solidFill>
              </a:rPr>
              <a:t>Results: Standard and Rank Regression</a:t>
            </a:r>
          </a:p>
        </p:txBody>
      </p:sp>
      <p:pic>
        <p:nvPicPr>
          <p:cNvPr id="3" name="Picture 2">
            <a:extLst>
              <a:ext uri="{FF2B5EF4-FFF2-40B4-BE49-F238E27FC236}">
                <a16:creationId xmlns:a16="http://schemas.microsoft.com/office/drawing/2014/main" id="{EA62B2C3-CB8B-F74F-BAB6-7934E308F547}"/>
              </a:ext>
            </a:extLst>
          </p:cNvPr>
          <p:cNvPicPr>
            <a:picLocks noChangeAspect="1"/>
          </p:cNvPicPr>
          <p:nvPr/>
        </p:nvPicPr>
        <p:blipFill>
          <a:blip r:embed="rId2"/>
          <a:stretch>
            <a:fillRect/>
          </a:stretch>
        </p:blipFill>
        <p:spPr>
          <a:xfrm>
            <a:off x="304800" y="838200"/>
            <a:ext cx="3556000" cy="2667000"/>
          </a:xfrm>
          <a:prstGeom prst="rect">
            <a:avLst/>
          </a:prstGeom>
        </p:spPr>
      </p:pic>
      <p:pic>
        <p:nvPicPr>
          <p:cNvPr id="6" name="Picture 5">
            <a:extLst>
              <a:ext uri="{FF2B5EF4-FFF2-40B4-BE49-F238E27FC236}">
                <a16:creationId xmlns:a16="http://schemas.microsoft.com/office/drawing/2014/main" id="{FF08CB6B-7955-DF47-A74F-8102FEC02E84}"/>
              </a:ext>
            </a:extLst>
          </p:cNvPr>
          <p:cNvPicPr>
            <a:picLocks noChangeAspect="1"/>
          </p:cNvPicPr>
          <p:nvPr/>
        </p:nvPicPr>
        <p:blipFill>
          <a:blip r:embed="rId3"/>
          <a:stretch>
            <a:fillRect/>
          </a:stretch>
        </p:blipFill>
        <p:spPr>
          <a:xfrm>
            <a:off x="3048000" y="3602090"/>
            <a:ext cx="3556000" cy="2667000"/>
          </a:xfrm>
          <a:prstGeom prst="rect">
            <a:avLst/>
          </a:prstGeom>
        </p:spPr>
      </p:pic>
      <p:pic>
        <p:nvPicPr>
          <p:cNvPr id="10" name="Picture 9">
            <a:extLst>
              <a:ext uri="{FF2B5EF4-FFF2-40B4-BE49-F238E27FC236}">
                <a16:creationId xmlns:a16="http://schemas.microsoft.com/office/drawing/2014/main" id="{4CCEAC71-EC98-804C-AC9C-B26C4EBFBDF0}"/>
              </a:ext>
            </a:extLst>
          </p:cNvPr>
          <p:cNvPicPr>
            <a:picLocks noChangeAspect="1"/>
          </p:cNvPicPr>
          <p:nvPr/>
        </p:nvPicPr>
        <p:blipFill>
          <a:blip r:embed="rId4"/>
          <a:stretch>
            <a:fillRect/>
          </a:stretch>
        </p:blipFill>
        <p:spPr>
          <a:xfrm>
            <a:off x="5486400" y="762000"/>
            <a:ext cx="3556000" cy="2667000"/>
          </a:xfrm>
          <a:prstGeom prst="rect">
            <a:avLst/>
          </a:prstGeom>
        </p:spPr>
      </p:pic>
      <p:sp>
        <p:nvSpPr>
          <p:cNvPr id="11" name="TextBox 10">
            <a:extLst>
              <a:ext uri="{FF2B5EF4-FFF2-40B4-BE49-F238E27FC236}">
                <a16:creationId xmlns:a16="http://schemas.microsoft.com/office/drawing/2014/main" id="{56F6C38A-4670-2D47-AD85-9FB4AAE52FE2}"/>
              </a:ext>
            </a:extLst>
          </p:cNvPr>
          <p:cNvSpPr txBox="1"/>
          <p:nvPr/>
        </p:nvSpPr>
        <p:spPr>
          <a:xfrm>
            <a:off x="635000" y="624146"/>
            <a:ext cx="2895600" cy="338554"/>
          </a:xfrm>
          <a:prstGeom prst="rect">
            <a:avLst/>
          </a:prstGeom>
          <a:noFill/>
        </p:spPr>
        <p:txBody>
          <a:bodyPr wrap="square" rtlCol="0">
            <a:spAutoFit/>
          </a:bodyPr>
          <a:lstStyle/>
          <a:p>
            <a:r>
              <a:rPr lang="en-US" sz="1600" dirty="0"/>
              <a:t>Error variance 16, every hour</a:t>
            </a:r>
          </a:p>
        </p:txBody>
      </p:sp>
      <p:sp>
        <p:nvSpPr>
          <p:cNvPr id="12" name="TextBox 11">
            <a:extLst>
              <a:ext uri="{FF2B5EF4-FFF2-40B4-BE49-F238E27FC236}">
                <a16:creationId xmlns:a16="http://schemas.microsoft.com/office/drawing/2014/main" id="{E00AAEF6-3671-5D45-91B4-6FD3F2B471D5}"/>
              </a:ext>
            </a:extLst>
          </p:cNvPr>
          <p:cNvSpPr txBox="1"/>
          <p:nvPr/>
        </p:nvSpPr>
        <p:spPr>
          <a:xfrm>
            <a:off x="5257800" y="549018"/>
            <a:ext cx="3886200" cy="338554"/>
          </a:xfrm>
          <a:prstGeom prst="rect">
            <a:avLst/>
          </a:prstGeom>
          <a:noFill/>
        </p:spPr>
        <p:txBody>
          <a:bodyPr wrap="square" rtlCol="0">
            <a:spAutoFit/>
          </a:bodyPr>
          <a:lstStyle/>
          <a:p>
            <a:r>
              <a:rPr lang="en-US" sz="1600" dirty="0"/>
              <a:t>Log, error variance 1024, every 12 hours</a:t>
            </a:r>
          </a:p>
        </p:txBody>
      </p:sp>
      <p:sp>
        <p:nvSpPr>
          <p:cNvPr id="13" name="TextBox 12">
            <a:extLst>
              <a:ext uri="{FF2B5EF4-FFF2-40B4-BE49-F238E27FC236}">
                <a16:creationId xmlns:a16="http://schemas.microsoft.com/office/drawing/2014/main" id="{AA6EE955-53DD-E249-8E38-5EF221E7C40A}"/>
              </a:ext>
            </a:extLst>
          </p:cNvPr>
          <p:cNvSpPr txBox="1"/>
          <p:nvPr/>
        </p:nvSpPr>
        <p:spPr>
          <a:xfrm>
            <a:off x="3336904" y="3420975"/>
            <a:ext cx="3114696" cy="338554"/>
          </a:xfrm>
          <a:prstGeom prst="rect">
            <a:avLst/>
          </a:prstGeom>
          <a:noFill/>
        </p:spPr>
        <p:txBody>
          <a:bodyPr wrap="square" rtlCol="0">
            <a:spAutoFit/>
          </a:bodyPr>
          <a:lstStyle/>
          <a:p>
            <a:r>
              <a:rPr lang="en-US" sz="1600" dirty="0"/>
              <a:t>Error variance 1, every 12 hours</a:t>
            </a:r>
          </a:p>
        </p:txBody>
      </p:sp>
    </p:spTree>
    <p:extLst>
      <p:ext uri="{BB962C8B-B14F-4D97-AF65-F5344CB8AC3E}">
        <p14:creationId xmlns:p14="http://schemas.microsoft.com/office/powerpoint/2010/main" val="9592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ISDA Munich, 8 March 2018</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Conclusions</a:t>
            </a:r>
          </a:p>
        </p:txBody>
      </p:sp>
      <p:sp>
        <p:nvSpPr>
          <p:cNvPr id="3" name="TextBox 2"/>
          <p:cNvSpPr txBox="1"/>
          <p:nvPr/>
        </p:nvSpPr>
        <p:spPr>
          <a:xfrm>
            <a:off x="457200" y="914400"/>
            <a:ext cx="8229600" cy="2308324"/>
          </a:xfrm>
          <a:prstGeom prst="rect">
            <a:avLst/>
          </a:prstGeom>
          <a:noFill/>
        </p:spPr>
        <p:txBody>
          <a:bodyPr wrap="square" rtlCol="0">
            <a:spAutoFit/>
          </a:bodyPr>
          <a:lstStyle/>
          <a:p>
            <a:r>
              <a:rPr lang="en-US" dirty="0"/>
              <a:t>Sequential ensemble filters can:</a:t>
            </a:r>
          </a:p>
          <a:p>
            <a:pPr lvl="1"/>
            <a:r>
              <a:rPr lang="en-US" dirty="0"/>
              <a:t>Apply non-Gaussian methods in observation space,</a:t>
            </a:r>
          </a:p>
          <a:p>
            <a:pPr lvl="1"/>
            <a:r>
              <a:rPr lang="en-US" dirty="0"/>
              <a:t>Nonlinear methods for bivariate regression.</a:t>
            </a:r>
          </a:p>
          <a:p>
            <a:pPr lvl="1"/>
            <a:r>
              <a:rPr lang="en-US" dirty="0"/>
              <a:t>Lots of things to explore in this context.</a:t>
            </a:r>
          </a:p>
          <a:p>
            <a:endParaRPr lang="en-US" dirty="0"/>
          </a:p>
          <a:p>
            <a:endParaRPr lang="en-US" dirty="0"/>
          </a:p>
        </p:txBody>
      </p:sp>
    </p:spTree>
    <p:extLst>
      <p:ext uri="{BB962C8B-B14F-4D97-AF65-F5344CB8AC3E}">
        <p14:creationId xmlns:p14="http://schemas.microsoft.com/office/powerpoint/2010/main" val="2551110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ISDA Munich, 8 March 2018</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Conclusions</a:t>
            </a:r>
          </a:p>
        </p:txBody>
      </p:sp>
      <p:sp>
        <p:nvSpPr>
          <p:cNvPr id="3" name="TextBox 2"/>
          <p:cNvSpPr txBox="1"/>
          <p:nvPr/>
        </p:nvSpPr>
        <p:spPr>
          <a:xfrm>
            <a:off x="457200" y="914400"/>
            <a:ext cx="8229600" cy="4154984"/>
          </a:xfrm>
          <a:prstGeom prst="rect">
            <a:avLst/>
          </a:prstGeom>
          <a:noFill/>
        </p:spPr>
        <p:txBody>
          <a:bodyPr wrap="square" rtlCol="0">
            <a:spAutoFit/>
          </a:bodyPr>
          <a:lstStyle/>
          <a:p>
            <a:r>
              <a:rPr lang="en-US" dirty="0">
                <a:solidFill>
                  <a:srgbClr val="FF0000"/>
                </a:solidFill>
              </a:rPr>
              <a:t>Local regression with incremental update </a:t>
            </a:r>
            <a:r>
              <a:rPr lang="en-US" dirty="0"/>
              <a:t>can be effective for locally smooth, continuous relations. </a:t>
            </a:r>
          </a:p>
          <a:p>
            <a:endParaRPr lang="en-US" dirty="0"/>
          </a:p>
          <a:p>
            <a:endParaRPr lang="en-US" dirty="0"/>
          </a:p>
          <a:p>
            <a:r>
              <a:rPr lang="en-US" dirty="0"/>
              <a:t>Can be expensive for ’noisy’ bivariate priors:</a:t>
            </a:r>
          </a:p>
          <a:p>
            <a:pPr lvl="1"/>
            <a:r>
              <a:rPr lang="en-US" dirty="0"/>
              <a:t>Requires large subsets (hence large ensembles),</a:t>
            </a:r>
          </a:p>
          <a:p>
            <a:pPr lvl="1"/>
            <a:r>
              <a:rPr lang="en-US" dirty="0"/>
              <a:t>Subsets can be found efficiently,</a:t>
            </a:r>
          </a:p>
          <a:p>
            <a:pPr lvl="1"/>
            <a:r>
              <a:rPr lang="en-US" dirty="0"/>
              <a:t>Incremental update is a multiplicative cost.</a:t>
            </a:r>
          </a:p>
          <a:p>
            <a:pPr lvl="1"/>
            <a:endParaRPr lang="en-US" dirty="0"/>
          </a:p>
          <a:p>
            <a:pPr marL="0" lvl="1"/>
            <a:r>
              <a:rPr lang="en-US" dirty="0"/>
              <a:t>Can provide lower bounds for accuracy in some cases.</a:t>
            </a:r>
          </a:p>
          <a:p>
            <a:endParaRPr lang="en-US" dirty="0"/>
          </a:p>
        </p:txBody>
      </p:sp>
    </p:spTree>
    <p:extLst>
      <p:ext uri="{BB962C8B-B14F-4D97-AF65-F5344CB8AC3E}">
        <p14:creationId xmlns:p14="http://schemas.microsoft.com/office/powerpoint/2010/main" val="2036468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sk-SK"/>
              <a:t>ISDA Munich, 8 March 2018</a:t>
            </a:r>
            <a:endParaRPr lang="en-US" dirty="0"/>
          </a:p>
        </p:txBody>
      </p:sp>
      <p:sp>
        <p:nvSpPr>
          <p:cNvPr id="8" name="TextBox 7"/>
          <p:cNvSpPr txBox="1"/>
          <p:nvPr/>
        </p:nvSpPr>
        <p:spPr>
          <a:xfrm>
            <a:off x="0" y="0"/>
            <a:ext cx="9144000" cy="523220"/>
          </a:xfrm>
          <a:prstGeom prst="rect">
            <a:avLst/>
          </a:prstGeom>
          <a:solidFill>
            <a:srgbClr val="3366FF"/>
          </a:solidFill>
        </p:spPr>
        <p:txBody>
          <a:bodyPr wrap="square" rtlCol="0">
            <a:spAutoFit/>
          </a:bodyPr>
          <a:lstStyle/>
          <a:p>
            <a:pPr algn="ctr"/>
            <a:r>
              <a:rPr lang="en-US" sz="2800" dirty="0">
                <a:solidFill>
                  <a:schemeClr val="bg1"/>
                </a:solidFill>
              </a:rPr>
              <a:t>Conclusions</a:t>
            </a:r>
          </a:p>
        </p:txBody>
      </p:sp>
      <p:sp>
        <p:nvSpPr>
          <p:cNvPr id="3" name="TextBox 2"/>
          <p:cNvSpPr txBox="1"/>
          <p:nvPr/>
        </p:nvSpPr>
        <p:spPr>
          <a:xfrm>
            <a:off x="457200" y="914400"/>
            <a:ext cx="8229600" cy="4154984"/>
          </a:xfrm>
          <a:prstGeom prst="rect">
            <a:avLst/>
          </a:prstGeom>
          <a:noFill/>
        </p:spPr>
        <p:txBody>
          <a:bodyPr wrap="square" rtlCol="0">
            <a:spAutoFit/>
          </a:bodyPr>
          <a:lstStyle/>
          <a:p>
            <a:r>
              <a:rPr lang="en-US" dirty="0">
                <a:solidFill>
                  <a:srgbClr val="FF0000"/>
                </a:solidFill>
              </a:rPr>
              <a:t>Rank regression </a:t>
            </a:r>
            <a:r>
              <a:rPr lang="en-US" dirty="0"/>
              <a:t>effective for monotonic bivariate relations.</a:t>
            </a:r>
          </a:p>
          <a:p>
            <a:endParaRPr lang="en-US" dirty="0"/>
          </a:p>
          <a:p>
            <a:r>
              <a:rPr lang="en-US" dirty="0"/>
              <a:t>May be effective for:</a:t>
            </a:r>
          </a:p>
          <a:p>
            <a:pPr lvl="1"/>
            <a:r>
              <a:rPr lang="en-US" dirty="0"/>
              <a:t>Nonlinear forward operators,</a:t>
            </a:r>
          </a:p>
          <a:p>
            <a:pPr lvl="1"/>
            <a:r>
              <a:rPr lang="en-US" dirty="0"/>
              <a:t>Transformed state variables (log, </a:t>
            </a:r>
            <a:r>
              <a:rPr lang="en-US" dirty="0" err="1"/>
              <a:t>anamorphosis</a:t>
            </a:r>
            <a:r>
              <a:rPr lang="en-US" dirty="0"/>
              <a:t>, </a:t>
            </a:r>
            <a:r>
              <a:rPr lang="mr-IN" dirty="0"/>
              <a:t>…</a:t>
            </a:r>
            <a:r>
              <a:rPr lang="en-US" dirty="0"/>
              <a:t>).</a:t>
            </a:r>
          </a:p>
          <a:p>
            <a:endParaRPr lang="en-US" dirty="0"/>
          </a:p>
          <a:p>
            <a:r>
              <a:rPr lang="en-US" dirty="0"/>
              <a:t>Surprisingly effective for some more standard cases.</a:t>
            </a:r>
          </a:p>
          <a:p>
            <a:endParaRPr lang="en-US" dirty="0"/>
          </a:p>
          <a:p>
            <a:r>
              <a:rPr lang="en-US" dirty="0"/>
              <a:t>Moderate increase in cost.</a:t>
            </a:r>
          </a:p>
          <a:p>
            <a:endParaRPr lang="en-US" dirty="0"/>
          </a:p>
          <a:p>
            <a:r>
              <a:rPr lang="en-US" dirty="0"/>
              <a:t>Should be studied further.</a:t>
            </a:r>
          </a:p>
        </p:txBody>
      </p:sp>
    </p:spTree>
    <p:extLst>
      <p:ext uri="{BB962C8B-B14F-4D97-AF65-F5344CB8AC3E}">
        <p14:creationId xmlns:p14="http://schemas.microsoft.com/office/powerpoint/2010/main" val="1183728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defTabSz="457200" eaLnBrk="1" fontAlgn="auto" hangingPunct="1">
              <a:spcBef>
                <a:spcPts val="0"/>
              </a:spcBef>
              <a:spcAft>
                <a:spcPts val="0"/>
              </a:spcAft>
            </a:pPr>
            <a:r>
              <a:rPr lang="sk-SK">
                <a:latin typeface="Calibri"/>
                <a:ea typeface="+mn-ea"/>
                <a:cs typeface="+mn-cs"/>
              </a:rPr>
              <a:t>ISDA Munich, 8 March 2018</a:t>
            </a:r>
            <a:endParaRPr lang="en-US" dirty="0">
              <a:latin typeface="Calibri"/>
              <a:ea typeface="+mn-ea"/>
              <a:cs typeface="+mn-cs"/>
            </a:endParaRPr>
          </a:p>
        </p:txBody>
      </p:sp>
      <p:sp>
        <p:nvSpPr>
          <p:cNvPr id="4" name="TextBox 3"/>
          <p:cNvSpPr txBox="1"/>
          <p:nvPr/>
        </p:nvSpPr>
        <p:spPr>
          <a:xfrm>
            <a:off x="0" y="4800600"/>
            <a:ext cx="9144000" cy="1384995"/>
          </a:xfrm>
          <a:prstGeom prst="rect">
            <a:avLst/>
          </a:prstGeom>
          <a:noFill/>
        </p:spPr>
        <p:txBody>
          <a:bodyPr wrap="square" rtlCol="0">
            <a:spAutoFit/>
          </a:bodyPr>
          <a:lstStyle/>
          <a:p>
            <a:pPr algn="ctr"/>
            <a:r>
              <a:rPr lang="en-US" sz="2000" dirty="0"/>
              <a:t>Anderson, J., Hoar, T., Raeder, K., Liu, H., Collins, N., Torn, R., Arellano, A., 2009: </a:t>
            </a:r>
            <a:r>
              <a:rPr lang="en-US" sz="2000" i="1" dirty="0"/>
              <a:t>The Data Assimilation Research </a:t>
            </a:r>
            <a:r>
              <a:rPr lang="en-US" sz="2000" i="1" dirty="0" err="1"/>
              <a:t>Testbed</a:t>
            </a:r>
            <a:r>
              <a:rPr lang="en-US" sz="2000" i="1" dirty="0"/>
              <a:t>: A community facility.</a:t>
            </a:r>
          </a:p>
          <a:p>
            <a:pPr algn="ctr"/>
            <a:r>
              <a:rPr lang="en-US" sz="2000" dirty="0"/>
              <a:t>BAMS, </a:t>
            </a:r>
            <a:r>
              <a:rPr lang="en-US" sz="2000" b="1" dirty="0"/>
              <a:t>90</a:t>
            </a:r>
            <a:r>
              <a:rPr lang="en-US" sz="2000" dirty="0"/>
              <a:t>, 1283—1296, </a:t>
            </a:r>
            <a:r>
              <a:rPr lang="en-US" sz="2000" dirty="0" err="1"/>
              <a:t>doi</a:t>
            </a:r>
            <a:r>
              <a:rPr lang="en-US" sz="2000" dirty="0"/>
              <a:t>: 10.1175/2009BAMS2618.1 </a:t>
            </a:r>
          </a:p>
          <a:p>
            <a:endParaRPr lang="en-US" dirty="0"/>
          </a:p>
        </p:txBody>
      </p:sp>
      <p:sp>
        <p:nvSpPr>
          <p:cNvPr id="5" name="Rectangle 3"/>
          <p:cNvSpPr txBox="1">
            <a:spLocks noChangeArrowheads="1"/>
          </p:cNvSpPr>
          <p:nvPr/>
        </p:nvSpPr>
        <p:spPr bwMode="auto">
          <a:xfrm>
            <a:off x="266700" y="3886200"/>
            <a:ext cx="8610600" cy="685800"/>
          </a:xfrm>
          <a:prstGeom prst="rect">
            <a:avLst/>
          </a:prstGeom>
          <a:noFill/>
          <a:ln w="9525">
            <a:noFill/>
            <a:miter lim="800000"/>
            <a:headEnd/>
            <a:tailEnd/>
          </a:ln>
        </p:spPr>
        <p:txBody>
          <a:bodyPr>
            <a:prstTxWarp prst="textNoShape">
              <a:avLst/>
            </a:prstTxWarp>
          </a:bodyPr>
          <a:lstStyle/>
          <a:p>
            <a:pPr algn="ctr" eaLnBrk="1" hangingPunct="1">
              <a:spcBef>
                <a:spcPct val="20000"/>
              </a:spcBef>
            </a:pPr>
            <a:r>
              <a:rPr lang="en-US" sz="3200" dirty="0" err="1"/>
              <a:t>www.image.ucar.edu</a:t>
            </a:r>
            <a:r>
              <a:rPr lang="en-US" sz="3200" dirty="0"/>
              <a:t>/</a:t>
            </a:r>
            <a:r>
              <a:rPr lang="en-US" sz="3200" dirty="0" err="1"/>
              <a:t>DAReS</a:t>
            </a:r>
            <a:r>
              <a:rPr lang="en-US" sz="3200" dirty="0"/>
              <a:t>/DART</a:t>
            </a:r>
          </a:p>
        </p:txBody>
      </p:sp>
      <p:pic>
        <p:nvPicPr>
          <p:cNvPr id="6" name="Picture 4" descr="Dartboard7"/>
          <p:cNvPicPr>
            <a:picLocks noChangeAspect="1" noChangeArrowheads="1"/>
          </p:cNvPicPr>
          <p:nvPr/>
        </p:nvPicPr>
        <p:blipFill>
          <a:blip r:embed="rId3"/>
          <a:srcRect/>
          <a:stretch>
            <a:fillRect/>
          </a:stretch>
        </p:blipFill>
        <p:spPr bwMode="auto">
          <a:xfrm>
            <a:off x="1377950" y="1600200"/>
            <a:ext cx="6388100" cy="1889125"/>
          </a:xfrm>
          <a:prstGeom prst="rect">
            <a:avLst/>
          </a:prstGeom>
          <a:noFill/>
          <a:ln w="9525">
            <a:noFill/>
            <a:miter lim="800000"/>
            <a:headEnd/>
            <a:tailEnd/>
          </a:ln>
        </p:spPr>
      </p:pic>
      <p:sp>
        <p:nvSpPr>
          <p:cNvPr id="8" name="Title 7"/>
          <p:cNvSpPr>
            <a:spLocks noGrp="1"/>
          </p:cNvSpPr>
          <p:nvPr>
            <p:ph type="title" idx="4294967295"/>
          </p:nvPr>
        </p:nvSpPr>
        <p:spPr>
          <a:xfrm>
            <a:off x="685800" y="381000"/>
            <a:ext cx="7772400" cy="838200"/>
          </a:xfrm>
        </p:spPr>
        <p:txBody>
          <a:bodyPr/>
          <a:lstStyle/>
          <a:p>
            <a:pPr rtl="0" eaLnBrk="0" fontAlgn="base" hangingPunct="0"/>
            <a:r>
              <a:rPr lang="en-US" sz="3200" kern="1200" dirty="0">
                <a:solidFill>
                  <a:srgbClr val="000000"/>
                </a:solidFill>
                <a:effectLst/>
                <a:latin typeface="Arial"/>
                <a:ea typeface="ＭＳ Ｐゴシック"/>
                <a:cs typeface="ＭＳ Ｐゴシック"/>
              </a:rPr>
              <a:t>All results here with DARTLAB tools </a:t>
            </a:r>
            <a:br>
              <a:rPr lang="en-US" sz="3200" kern="1200" dirty="0">
                <a:solidFill>
                  <a:srgbClr val="000000"/>
                </a:solidFill>
                <a:effectLst/>
                <a:latin typeface="Arial"/>
                <a:ea typeface="ＭＳ Ｐゴシック"/>
                <a:cs typeface="ＭＳ Ｐゴシック"/>
              </a:rPr>
            </a:br>
            <a:r>
              <a:rPr lang="en-US" sz="3200" kern="1200" dirty="0">
                <a:solidFill>
                  <a:srgbClr val="000000"/>
                </a:solidFill>
                <a:effectLst/>
                <a:latin typeface="Arial"/>
                <a:ea typeface="ＭＳ Ｐゴシック"/>
                <a:cs typeface="ＭＳ Ｐゴシック"/>
              </a:rPr>
              <a:t>freely available in DART.</a:t>
            </a:r>
            <a:endParaRPr lang="en-US" dirty="0">
              <a:effectLst/>
            </a:endParaRPr>
          </a:p>
        </p:txBody>
      </p:sp>
    </p:spTree>
    <p:extLst>
      <p:ext uri="{BB962C8B-B14F-4D97-AF65-F5344CB8AC3E}">
        <p14:creationId xmlns:p14="http://schemas.microsoft.com/office/powerpoint/2010/main" val="299076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a:solidFill>
                  <a:prstClr val="black"/>
                </a:solidFill>
                <a:latin typeface="Calibri"/>
                <a:ea typeface="+mn-ea"/>
                <a:cs typeface="+mn-cs"/>
              </a:rPr>
              <a:t>Find 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5" name="Text Box 7"/>
          <p:cNvSpPr txBox="1">
            <a:spLocks noChangeArrowheads="1"/>
          </p:cNvSpPr>
          <p:nvPr/>
        </p:nvSpPr>
        <p:spPr bwMode="auto">
          <a:xfrm>
            <a:off x="4419600" y="4255532"/>
            <a:ext cx="4495800"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dirty="0">
                <a:solidFill>
                  <a:srgbClr val="FF0000"/>
                </a:solidFill>
                <a:latin typeface="Calibri"/>
                <a:ea typeface="+mn-ea"/>
                <a:cs typeface="+mn-cs"/>
              </a:rPr>
              <a:t>Students, faculty: Lots of cool problems still to be explored for non-Gaussian likelihoods. Contact me if interested.</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70864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a:solidFill>
                  <a:prstClr val="black"/>
                </a:solidFill>
                <a:latin typeface="Calibri"/>
                <a:ea typeface="+mn-ea"/>
                <a:cs typeface="+mn-cs"/>
              </a:rPr>
              <a:t>Use 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a:t>
            </a:r>
            <a:r>
              <a:rPr lang="en-US" dirty="0">
                <a:solidFill>
                  <a:srgbClr val="FF0000"/>
                </a:solidFill>
                <a:latin typeface="Calibri"/>
                <a:ea typeface="+mn-ea"/>
                <a:cs typeface="+mn-cs"/>
              </a:rPr>
              <a:t>linearly regress</a:t>
            </a:r>
            <a:r>
              <a:rPr lang="en-US" dirty="0">
                <a:solidFill>
                  <a:prstClr val="black"/>
                </a:solidFill>
                <a:latin typeface="Calibri"/>
                <a:ea typeface="+mn-ea"/>
                <a:cs typeface="+mn-cs"/>
              </a:rPr>
              <a:t> observation increments onto state variable increments.</a:t>
            </a:r>
            <a:endParaRPr lang="en-US" dirty="0">
              <a:solidFill>
                <a:prstClr val="black"/>
              </a:solidFill>
              <a:latin typeface="Times New Roman" charset="0"/>
              <a:ea typeface="+mn-ea"/>
              <a:cs typeface="+mn-cs"/>
            </a:endParaRPr>
          </a:p>
        </p:txBody>
      </p:sp>
      <p:sp>
        <p:nvSpPr>
          <p:cNvPr id="5"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322701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sp>
        <p:nvSpPr>
          <p:cNvPr id="4"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a:solidFill>
                  <a:prstClr val="black"/>
                </a:solidFill>
                <a:latin typeface="Calibri"/>
                <a:ea typeface="+mn-ea"/>
                <a:cs typeface="+mn-cs"/>
              </a:rPr>
              <a:t>Use 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5" name="Text Box 6"/>
          <p:cNvSpPr txBox="1">
            <a:spLocks noChangeArrowheads="1"/>
          </p:cNvSpPr>
          <p:nvPr/>
        </p:nvSpPr>
        <p:spPr bwMode="auto">
          <a:xfrm>
            <a:off x="5181601" y="5446167"/>
            <a:ext cx="3962376"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defTabSz="457200" eaLnBrk="1" fontAlgn="auto" hangingPunct="1">
              <a:spcBef>
                <a:spcPts val="0"/>
              </a:spcBef>
              <a:spcAft>
                <a:spcPts val="0"/>
              </a:spcAft>
            </a:pPr>
            <a:r>
              <a:rPr lang="en-US" sz="2200" dirty="0">
                <a:solidFill>
                  <a:srgbClr val="FF0000"/>
                </a:solidFill>
                <a:latin typeface="Calibri"/>
                <a:ea typeface="+mn-ea"/>
                <a:cs typeface="+mn-cs"/>
              </a:rPr>
              <a:t>Can solve this bivariate problem in other ways. Topic of this talk.</a:t>
            </a:r>
            <a:endParaRPr lang="en-US" dirty="0">
              <a:solidFill>
                <a:srgbClr val="FF0000"/>
              </a:solidFill>
              <a:latin typeface="Times New Roman" charset="0"/>
              <a:ea typeface="+mn-ea"/>
              <a:cs typeface="+mn-cs"/>
            </a:endParaRPr>
          </a:p>
        </p:txBody>
      </p:sp>
    </p:spTree>
    <p:extLst>
      <p:ext uri="{BB962C8B-B14F-4D97-AF65-F5344CB8AC3E}">
        <p14:creationId xmlns:p14="http://schemas.microsoft.com/office/powerpoint/2010/main" val="3115999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effectLst/>
              </a:rPr>
              <a:t>Schematic of a Sequential Ensemble Filter</a:t>
            </a:r>
            <a:endParaRPr lang="en-US" sz="2400" dirty="0"/>
          </a:p>
        </p:txBody>
      </p:sp>
      <p:pic>
        <p:nvPicPr>
          <p:cNvPr id="3"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7"/>
          <p:cNvSpPr txBox="1">
            <a:spLocks noChangeArrowheads="1"/>
          </p:cNvSpPr>
          <p:nvPr/>
        </p:nvSpPr>
        <p:spPr bwMode="auto">
          <a:xfrm>
            <a:off x="457200" y="1143000"/>
            <a:ext cx="8686800" cy="1200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49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a:solidFill>
                  <a:prstClr val="black"/>
                </a:solidFill>
                <a:latin typeface="Calibri"/>
                <a:ea typeface="+mn-ea"/>
                <a:cs typeface="+mn-cs"/>
              </a:rPr>
              <a:t>When all ensemble members for each state variable are updated, there is a new analysis. Integrate to time of next observation …</a:t>
            </a:r>
            <a:endParaRPr lang="en-US" dirty="0">
              <a:solidFill>
                <a:prstClr val="black"/>
              </a:solidFill>
              <a:latin typeface="Times New Roman" charset="0"/>
              <a:ea typeface="+mn-ea"/>
              <a:cs typeface="+mn-cs"/>
            </a:endParaRPr>
          </a:p>
        </p:txBody>
      </p:sp>
    </p:spTree>
    <p:extLst>
      <p:ext uri="{BB962C8B-B14F-4D97-AF65-F5344CB8AC3E}">
        <p14:creationId xmlns:p14="http://schemas.microsoft.com/office/powerpoint/2010/main" val="2917303516"/>
      </p:ext>
    </p:extLst>
  </p:cSld>
  <p:clrMapOvr>
    <a:masterClrMapping/>
  </p:clrMapOvr>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24733</TotalTime>
  <Words>2462</Words>
  <Application>Microsoft Macintosh PowerPoint</Application>
  <PresentationFormat>On-screen Show (4:3)</PresentationFormat>
  <Paragraphs>427</Paragraphs>
  <Slides>55</Slides>
  <Notes>41</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55</vt:i4>
      </vt:variant>
    </vt:vector>
  </HeadingPairs>
  <TitlesOfParts>
    <vt:vector size="66" baseType="lpstr">
      <vt:lpstr>ＭＳ Ｐゴシック</vt:lpstr>
      <vt:lpstr>ヒラギノ角ゴ Pro W3</vt:lpstr>
      <vt:lpstr>Arial</vt:lpstr>
      <vt:lpstr>Calibri</vt:lpstr>
      <vt:lpstr>Symbol</vt:lpstr>
      <vt:lpstr>Times</vt:lpstr>
      <vt:lpstr>Times New Roman</vt:lpstr>
      <vt:lpstr>jla_ams</vt:lpstr>
      <vt:lpstr>Office Theme</vt:lpstr>
      <vt:lpstr>2_Office Theme</vt:lpstr>
      <vt:lpstr>DART_Tutorial</vt:lpstr>
      <vt:lpstr>Exploiting Nonlinear Relations between Observations and State Variables in Ensemble Filters</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Schematic of a Sequential Ensemble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results here with DARTLAB tools  freely available in DART.</vt:lpstr>
    </vt:vector>
  </TitlesOfParts>
  <Manager/>
  <Company>ncar</Company>
  <LinksUpToDate>false</LinksUpToDate>
  <SharedDoc>false</SharedDoc>
  <HyperlinkBase/>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Microsoft Office User</cp:lastModifiedBy>
  <cp:revision>383</cp:revision>
  <cp:lastPrinted>2011-01-20T20:34:55Z</cp:lastPrinted>
  <dcterms:created xsi:type="dcterms:W3CDTF">2011-05-23T16:45:05Z</dcterms:created>
  <dcterms:modified xsi:type="dcterms:W3CDTF">2018-02-28T17:15:16Z</dcterms:modified>
  <cp:category/>
</cp:coreProperties>
</file>